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2"/>
  </p:notesMasterIdLst>
  <p:sldIdLst>
    <p:sldId id="256" r:id="rId2"/>
    <p:sldId id="296" r:id="rId3"/>
    <p:sldId id="261" r:id="rId4"/>
    <p:sldId id="299" r:id="rId5"/>
    <p:sldId id="293" r:id="rId6"/>
    <p:sldId id="268" r:id="rId7"/>
    <p:sldId id="289" r:id="rId8"/>
    <p:sldId id="297" r:id="rId9"/>
    <p:sldId id="292" r:id="rId10"/>
    <p:sldId id="278" r:id="rId11"/>
  </p:sldIdLst>
  <p:sldSz cx="9144000" cy="5143500" type="screen16x9"/>
  <p:notesSz cx="6858000" cy="9144000"/>
  <p:embeddedFontLst>
    <p:embeddedFont>
      <p:font typeface="Bahnschrift SemiBold SemiConden" panose="020B0502040204020203" pitchFamily="34" charset="0"/>
      <p:bold r:id="rId13"/>
    </p:embeddedFont>
    <p:embeddedFont>
      <p:font typeface="Barlow Light" panose="020B0604020202020204" charset="0"/>
      <p:regular r:id="rId14"/>
      <p:bold r:id="rId15"/>
      <p:italic r:id="rId16"/>
      <p:boldItalic r:id="rId17"/>
    </p:embeddedFont>
    <p:embeddedFont>
      <p:font typeface="Calibri" panose="020F0502020204030204" pitchFamily="34" charset="0"/>
      <p:regular r:id="rId18"/>
      <p:bold r:id="rId19"/>
      <p:italic r:id="rId20"/>
      <p:boldItalic r:id="rId21"/>
    </p:embeddedFont>
    <p:embeddedFont>
      <p:font typeface="Raleway Thin"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yatri Jena" initials="GJ" lastIdx="1" clrIdx="0">
    <p:extLst>
      <p:ext uri="{19B8F6BF-5375-455C-9EA6-DF929625EA0E}">
        <p15:presenceInfo xmlns:p15="http://schemas.microsoft.com/office/powerpoint/2012/main" userId="8590168166059bf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CE89EE-A2A7-458A-97F9-A2F893B87D5F}">
  <a:tblStyle styleId="{3BCE89EE-A2A7-458A-97F9-A2F893B87D5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195" autoAdjust="0"/>
    <p:restoredTop sz="94660"/>
  </p:normalViewPr>
  <p:slideViewPr>
    <p:cSldViewPr snapToGrid="0">
      <p:cViewPr varScale="1">
        <p:scale>
          <a:sx n="124" d="100"/>
          <a:sy n="124" d="100"/>
        </p:scale>
        <p:origin x="571" y="4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g>
</file>

<file path=ppt/media/image11.png>
</file>

<file path=ppt/media/image12.png>
</file>

<file path=ppt/media/image13.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93866344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11883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01824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35903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5"/>
        <p:cNvGrpSpPr/>
        <p:nvPr/>
      </p:nvGrpSpPr>
      <p:grpSpPr>
        <a:xfrm>
          <a:off x="0" y="0"/>
          <a:ext cx="0" cy="0"/>
          <a:chOff x="0" y="0"/>
          <a:chExt cx="0" cy="0"/>
        </a:xfrm>
      </p:grpSpPr>
      <p:sp>
        <p:nvSpPr>
          <p:cNvPr id="2056" name="Google Shape;205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7" name="Google Shape;205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7547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3" name="Google Shape;23;p5"/>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6" name="Google Shape;26;p5"/>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55600">
              <a:spcBef>
                <a:spcPts val="600"/>
              </a:spcBef>
              <a:spcAft>
                <a:spcPts val="0"/>
              </a:spcAft>
              <a:buSzPts val="2000"/>
              <a:buChar char="▹"/>
              <a:defRPr/>
            </a:lvl4pPr>
            <a:lvl5pPr marL="2286000" lvl="4" indent="-355600">
              <a:spcBef>
                <a:spcPts val="600"/>
              </a:spcBef>
              <a:spcAft>
                <a:spcPts val="0"/>
              </a:spcAft>
              <a:buSzPts val="2000"/>
              <a:buChar char="▹"/>
              <a:defRPr/>
            </a:lvl5pPr>
            <a:lvl6pPr marL="2743200" lvl="5" indent="-355600">
              <a:spcBef>
                <a:spcPts val="600"/>
              </a:spcBef>
              <a:spcAft>
                <a:spcPts val="0"/>
              </a:spcAft>
              <a:buSzPts val="2000"/>
              <a:buChar char="▹"/>
              <a:defRPr/>
            </a:lvl6pPr>
            <a:lvl7pPr marL="3200400" lvl="6" indent="-355600">
              <a:spcBef>
                <a:spcPts val="600"/>
              </a:spcBef>
              <a:spcAft>
                <a:spcPts val="0"/>
              </a:spcAft>
              <a:buSzPts val="2000"/>
              <a:buChar char="▹"/>
              <a:defRPr/>
            </a:lvl7pPr>
            <a:lvl8pPr marL="3657600" lvl="7" indent="-355600">
              <a:spcBef>
                <a:spcPts val="600"/>
              </a:spcBef>
              <a:spcAft>
                <a:spcPts val="0"/>
              </a:spcAft>
              <a:buSzPts val="2000"/>
              <a:buChar char="▹"/>
              <a:defRPr/>
            </a:lvl8pPr>
            <a:lvl9pPr marL="4114800" lvl="8" indent="-355600">
              <a:spcBef>
                <a:spcPts val="600"/>
              </a:spcBef>
              <a:spcAft>
                <a:spcPts val="0"/>
              </a:spcAft>
              <a:buSzPts val="2000"/>
              <a:buChar char="▹"/>
              <a:defRPr/>
            </a:lvl9pPr>
          </a:lstStyle>
          <a:p>
            <a:endParaRPr/>
          </a:p>
        </p:txBody>
      </p:sp>
      <p:sp>
        <p:nvSpPr>
          <p:cNvPr id="27" name="Google Shape;27;p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8"/>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7" name="Google Shape;47;p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0"/>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6"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6" Type="http://schemas.openxmlformats.org/officeDocument/2006/relationships/image" Target="../media/image10.jp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2"/>
          <p:cNvGrpSpPr/>
          <p:nvPr/>
        </p:nvGrpSpPr>
        <p:grpSpPr>
          <a:xfrm>
            <a:off x="5122427" y="668001"/>
            <a:ext cx="3841143" cy="3893303"/>
            <a:chOff x="5122427" y="668001"/>
            <a:chExt cx="3841143" cy="3893303"/>
          </a:xfrm>
        </p:grpSpPr>
        <p:grpSp>
          <p:nvGrpSpPr>
            <p:cNvPr id="64" name="Google Shape;64;p12"/>
            <p:cNvGrpSpPr/>
            <p:nvPr/>
          </p:nvGrpSpPr>
          <p:grpSpPr>
            <a:xfrm>
              <a:off x="5144045" y="893590"/>
              <a:ext cx="2833667" cy="2964311"/>
              <a:chOff x="3860721" y="1330073"/>
              <a:chExt cx="3544299" cy="3707706"/>
            </a:xfrm>
          </p:grpSpPr>
          <p:sp>
            <p:nvSpPr>
              <p:cNvPr id="65" name="Google Shape;65;p12"/>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2"/>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2"/>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2"/>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2"/>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2"/>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2"/>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2"/>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2"/>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2"/>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2"/>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2"/>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2"/>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2"/>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2"/>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2"/>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2"/>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2"/>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2"/>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2"/>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2"/>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2"/>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2"/>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2"/>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2"/>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2"/>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2"/>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2"/>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2"/>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2"/>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2"/>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2"/>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2"/>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2"/>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2"/>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2"/>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2"/>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2"/>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2"/>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2"/>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2"/>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2"/>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2"/>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2"/>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2"/>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2"/>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2"/>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2"/>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2"/>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2"/>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2"/>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2"/>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2"/>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2"/>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2"/>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2"/>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2"/>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2"/>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2"/>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2"/>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2"/>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2"/>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2"/>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2"/>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2"/>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2"/>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2"/>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2"/>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2"/>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2"/>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2"/>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2"/>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2"/>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2"/>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2"/>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2"/>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2"/>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2"/>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2"/>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2"/>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2"/>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2"/>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2"/>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2"/>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2"/>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2"/>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2"/>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2"/>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2"/>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2"/>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2"/>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2"/>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2"/>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2"/>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2"/>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2"/>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2"/>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2"/>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2"/>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2"/>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2"/>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2"/>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2"/>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2"/>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2"/>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2"/>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 name="Google Shape;172;p12"/>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2"/>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2"/>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2"/>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2"/>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2"/>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2"/>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2"/>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2"/>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2"/>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2"/>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2"/>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2"/>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2"/>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2"/>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2"/>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2"/>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2"/>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2"/>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2"/>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2"/>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2"/>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2"/>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2"/>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2"/>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2"/>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2"/>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2"/>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2"/>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2"/>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2"/>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3" name="Google Shape;203;p12"/>
            <p:cNvGrpSpPr/>
            <p:nvPr/>
          </p:nvGrpSpPr>
          <p:grpSpPr>
            <a:xfrm flipH="1">
              <a:off x="5678143" y="1227582"/>
              <a:ext cx="345795" cy="1043508"/>
              <a:chOff x="5678143" y="1151382"/>
              <a:chExt cx="345795" cy="1043508"/>
            </a:xfrm>
          </p:grpSpPr>
          <p:sp>
            <p:nvSpPr>
              <p:cNvPr id="204" name="Google Shape;204;p12"/>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2"/>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2"/>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2"/>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2"/>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2"/>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2"/>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2"/>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2"/>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2"/>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2"/>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2"/>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2"/>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2"/>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2"/>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2"/>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2"/>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12"/>
            <p:cNvGrpSpPr/>
            <p:nvPr/>
          </p:nvGrpSpPr>
          <p:grpSpPr>
            <a:xfrm>
              <a:off x="5122427" y="3292365"/>
              <a:ext cx="823270" cy="1268939"/>
              <a:chOff x="5490177" y="3555452"/>
              <a:chExt cx="823270" cy="1268939"/>
            </a:xfrm>
          </p:grpSpPr>
          <p:sp>
            <p:nvSpPr>
              <p:cNvPr id="222" name="Google Shape;222;p12"/>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2"/>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2"/>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2"/>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2"/>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2"/>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2"/>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2"/>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2"/>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2"/>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2"/>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2"/>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2"/>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2"/>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2"/>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2"/>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2"/>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2"/>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2"/>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2"/>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2"/>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2"/>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2"/>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2"/>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2"/>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2"/>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2"/>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2"/>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2"/>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2"/>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2"/>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 name="Google Shape;253;p12"/>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2"/>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2"/>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2"/>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2"/>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2"/>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2"/>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2"/>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2"/>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2"/>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2"/>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2"/>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2"/>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2"/>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2"/>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2"/>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2"/>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2"/>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2"/>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2"/>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2"/>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2"/>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2"/>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2"/>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2"/>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2"/>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2"/>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2"/>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2"/>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2"/>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2"/>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2"/>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2"/>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2"/>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 name="Google Shape;289;p12"/>
            <p:cNvGrpSpPr/>
            <p:nvPr/>
          </p:nvGrpSpPr>
          <p:grpSpPr>
            <a:xfrm>
              <a:off x="6544681" y="927100"/>
              <a:ext cx="264550" cy="200503"/>
              <a:chOff x="6621095" y="1452181"/>
              <a:chExt cx="330894" cy="250785"/>
            </a:xfrm>
          </p:grpSpPr>
          <p:sp>
            <p:nvSpPr>
              <p:cNvPr id="290" name="Google Shape;290;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2"/>
            <p:cNvGrpSpPr/>
            <p:nvPr/>
          </p:nvGrpSpPr>
          <p:grpSpPr>
            <a:xfrm>
              <a:off x="7210360" y="1314224"/>
              <a:ext cx="264550" cy="200503"/>
              <a:chOff x="6621095" y="1452181"/>
              <a:chExt cx="330894" cy="250785"/>
            </a:xfrm>
          </p:grpSpPr>
          <p:sp>
            <p:nvSpPr>
              <p:cNvPr id="296" name="Google Shape;296;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 name="Google Shape;301;p12"/>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2"/>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 name="Google Shape;303;p12"/>
            <p:cNvGrpSpPr/>
            <p:nvPr/>
          </p:nvGrpSpPr>
          <p:grpSpPr>
            <a:xfrm flipH="1">
              <a:off x="8183210" y="2407472"/>
              <a:ext cx="780360" cy="1195999"/>
              <a:chOff x="3975528" y="3303922"/>
              <a:chExt cx="780360" cy="1195999"/>
            </a:xfrm>
          </p:grpSpPr>
          <p:sp>
            <p:nvSpPr>
              <p:cNvPr id="304" name="Google Shape;304;p12"/>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2"/>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2"/>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2"/>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2"/>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2"/>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2"/>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2"/>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2"/>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2"/>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2"/>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2"/>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2"/>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2"/>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2"/>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2"/>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2"/>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2"/>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2"/>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2"/>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0" name="Google Shape;330;p12"/>
              <p:cNvGrpSpPr/>
              <p:nvPr/>
            </p:nvGrpSpPr>
            <p:grpSpPr>
              <a:xfrm flipH="1">
                <a:off x="4321768" y="3621401"/>
                <a:ext cx="239005" cy="181217"/>
                <a:chOff x="6621095" y="1452181"/>
                <a:chExt cx="330894" cy="250785"/>
              </a:xfrm>
            </p:grpSpPr>
            <p:sp>
              <p:nvSpPr>
                <p:cNvPr id="331" name="Google Shape;331;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6" name="Google Shape;336;p12"/>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2"/>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9" name="Google Shape;338;p12"/>
          <p:cNvSpPr txBox="1">
            <a:spLocks/>
          </p:cNvSpPr>
          <p:nvPr/>
        </p:nvSpPr>
        <p:spPr>
          <a:xfrm>
            <a:off x="899654" y="2454299"/>
            <a:ext cx="3866197" cy="1822299"/>
          </a:xfrm>
          <a:prstGeom prst="rect">
            <a:avLst/>
          </a:prstGeom>
          <a:solidFill>
            <a:schemeClr val="tx2"/>
          </a:solid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9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9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9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9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9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9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9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9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endParaRPr lang="en-US" sz="1100" dirty="0"/>
          </a:p>
          <a:p>
            <a:r>
              <a:rPr lang="en-US" sz="1100" dirty="0">
                <a:solidFill>
                  <a:schemeClr val="accent1"/>
                </a:solidFill>
              </a:rPr>
              <a:t>ORGANISATION</a:t>
            </a:r>
            <a:r>
              <a:rPr lang="en-US" sz="1100" dirty="0"/>
              <a:t> </a:t>
            </a:r>
            <a:r>
              <a:rPr lang="en-US" sz="1100" dirty="0">
                <a:solidFill>
                  <a:schemeClr val="accent1"/>
                </a:solidFill>
              </a:rPr>
              <a:t>NAME</a:t>
            </a:r>
            <a:r>
              <a:rPr lang="en-US" sz="1100" dirty="0"/>
              <a:t>: </a:t>
            </a:r>
            <a:r>
              <a:rPr lang="en-US" sz="1100" dirty="0">
                <a:solidFill>
                  <a:schemeClr val="tx1"/>
                </a:solidFill>
              </a:rPr>
              <a:t>GOVERNMENT OF UTTARAKHAND</a:t>
            </a:r>
          </a:p>
          <a:p>
            <a:endParaRPr lang="en-US" sz="1100" dirty="0">
              <a:solidFill>
                <a:schemeClr val="tx1"/>
              </a:solidFill>
            </a:endParaRPr>
          </a:p>
          <a:p>
            <a:r>
              <a:rPr lang="en-US" sz="1100" dirty="0">
                <a:solidFill>
                  <a:schemeClr val="accent1"/>
                </a:solidFill>
              </a:rPr>
              <a:t>PROBLEM STATEMENT_ID: </a:t>
            </a:r>
            <a:r>
              <a:rPr lang="en-US" sz="1100" dirty="0">
                <a:solidFill>
                  <a:schemeClr val="tx1"/>
                </a:solidFill>
              </a:rPr>
              <a:t>MK106</a:t>
            </a:r>
          </a:p>
          <a:p>
            <a:endParaRPr lang="en-US" sz="1100" dirty="0">
              <a:solidFill>
                <a:schemeClr val="tx2">
                  <a:lumMod val="50000"/>
                </a:schemeClr>
              </a:solidFill>
            </a:endParaRPr>
          </a:p>
          <a:p>
            <a:r>
              <a:rPr lang="en-US" sz="1100" dirty="0">
                <a:solidFill>
                  <a:schemeClr val="accent1"/>
                </a:solidFill>
              </a:rPr>
              <a:t>TEAM DETAILS: </a:t>
            </a:r>
            <a:r>
              <a:rPr lang="en-US" sz="1100" dirty="0">
                <a:solidFill>
                  <a:schemeClr val="tx1"/>
                </a:solidFill>
              </a:rPr>
              <a:t>BRANIACS_1.0</a:t>
            </a:r>
            <a:endParaRPr lang="en-US" sz="1100" dirty="0">
              <a:solidFill>
                <a:schemeClr val="accent1"/>
              </a:solidFill>
            </a:endParaRPr>
          </a:p>
          <a:p>
            <a:r>
              <a:rPr lang="en-US" sz="1100" dirty="0">
                <a:solidFill>
                  <a:schemeClr val="tx1"/>
                </a:solidFill>
              </a:rPr>
              <a:t>SHIKHA KUMARI PATHAK (GROUP LEADER)</a:t>
            </a:r>
          </a:p>
          <a:p>
            <a:r>
              <a:rPr lang="en-US" sz="1100" dirty="0">
                <a:solidFill>
                  <a:schemeClr val="tx1"/>
                </a:solidFill>
              </a:rPr>
              <a:t>TANIYA GHOSH</a:t>
            </a:r>
          </a:p>
          <a:p>
            <a:r>
              <a:rPr lang="en-US" sz="1100" dirty="0">
                <a:solidFill>
                  <a:schemeClr val="tx1"/>
                </a:solidFill>
              </a:rPr>
              <a:t>GAYATRI JENA</a:t>
            </a:r>
          </a:p>
          <a:p>
            <a:r>
              <a:rPr lang="en-US" sz="1100" dirty="0">
                <a:solidFill>
                  <a:schemeClr val="tx1"/>
                </a:solidFill>
              </a:rPr>
              <a:t>PRATYUSH PANI</a:t>
            </a:r>
          </a:p>
          <a:p>
            <a:r>
              <a:rPr lang="en-US" sz="1100" dirty="0">
                <a:solidFill>
                  <a:schemeClr val="tx1"/>
                </a:solidFill>
              </a:rPr>
              <a:t>AKASH MISHRA</a:t>
            </a:r>
          </a:p>
          <a:p>
            <a:r>
              <a:rPr lang="en-US" sz="1100" dirty="0">
                <a:solidFill>
                  <a:schemeClr val="tx1"/>
                </a:solidFill>
              </a:rPr>
              <a:t>SHANTANU BHRIGUVANSHI</a:t>
            </a:r>
          </a:p>
        </p:txBody>
      </p:sp>
      <p:sp>
        <p:nvSpPr>
          <p:cNvPr id="3" name="TextBox 2">
            <a:extLst>
              <a:ext uri="{FF2B5EF4-FFF2-40B4-BE49-F238E27FC236}">
                <a16:creationId xmlns:a16="http://schemas.microsoft.com/office/drawing/2014/main" id="{3AC68D80-B627-4C7E-BA50-99869128B795}"/>
              </a:ext>
            </a:extLst>
          </p:cNvPr>
          <p:cNvSpPr txBox="1"/>
          <p:nvPr/>
        </p:nvSpPr>
        <p:spPr>
          <a:xfrm>
            <a:off x="519746" y="-12740"/>
            <a:ext cx="8392041" cy="646331"/>
          </a:xfrm>
          <a:prstGeom prst="rect">
            <a:avLst/>
          </a:prstGeom>
          <a:noFill/>
        </p:spPr>
        <p:txBody>
          <a:bodyPr wrap="none" rtlCol="0">
            <a:spAutoFit/>
          </a:bodyPr>
          <a:lstStyle/>
          <a:p>
            <a:r>
              <a:rPr lang="en-IN" sz="3600" b="1" dirty="0">
                <a:solidFill>
                  <a:schemeClr val="accent2"/>
                </a:solidFill>
              </a:rPr>
              <a:t>CAREER COUNSELLING SOFTWARE</a:t>
            </a:r>
          </a:p>
        </p:txBody>
      </p:sp>
      <p:sp>
        <p:nvSpPr>
          <p:cNvPr id="2" name="Oval 1">
            <a:extLst>
              <a:ext uri="{FF2B5EF4-FFF2-40B4-BE49-F238E27FC236}">
                <a16:creationId xmlns:a16="http://schemas.microsoft.com/office/drawing/2014/main" id="{D74F2045-0434-4ECA-AC53-E938D33B1CF8}"/>
              </a:ext>
            </a:extLst>
          </p:cNvPr>
          <p:cNvSpPr/>
          <p:nvPr/>
        </p:nvSpPr>
        <p:spPr>
          <a:xfrm>
            <a:off x="2553939" y="726836"/>
            <a:ext cx="3112415" cy="829347"/>
          </a:xfrm>
          <a:prstGeom prst="ellipse">
            <a:avLst/>
          </a:prstGeom>
          <a:solidFill>
            <a:schemeClr val="accent5">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accent2">
                    <a:lumMod val="75000"/>
                  </a:schemeClr>
                </a:solidFill>
                <a:latin typeface="Bahnschrift SemiBold SemiConden" panose="020B0502040204020203" pitchFamily="34" charset="0"/>
              </a:rPr>
              <a:t>QUESTRITE</a:t>
            </a:r>
          </a:p>
        </p:txBody>
      </p:sp>
      <p:sp>
        <p:nvSpPr>
          <p:cNvPr id="340" name="Google Shape;596;p17">
            <a:extLst>
              <a:ext uri="{FF2B5EF4-FFF2-40B4-BE49-F238E27FC236}">
                <a16:creationId xmlns:a16="http://schemas.microsoft.com/office/drawing/2014/main" id="{23AA57E9-0796-412E-BCFE-E3A098B8051D}"/>
              </a:ext>
            </a:extLst>
          </p:cNvPr>
          <p:cNvSpPr txBox="1">
            <a:spLocks/>
          </p:cNvSpPr>
          <p:nvPr/>
        </p:nvSpPr>
        <p:spPr>
          <a:xfrm>
            <a:off x="8607774" y="4636650"/>
            <a:ext cx="456900" cy="4686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IN" dirty="0"/>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8"/>
        <p:cNvGrpSpPr/>
        <p:nvPr/>
      </p:nvGrpSpPr>
      <p:grpSpPr>
        <a:xfrm>
          <a:off x="0" y="0"/>
          <a:ext cx="0" cy="0"/>
          <a:chOff x="0" y="0"/>
          <a:chExt cx="0" cy="0"/>
        </a:xfrm>
      </p:grpSpPr>
      <p:sp>
        <p:nvSpPr>
          <p:cNvPr id="2059" name="Google Shape;2059;p3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10</a:t>
            </a:fld>
            <a:endParaRPr/>
          </a:p>
        </p:txBody>
      </p:sp>
      <p:grpSp>
        <p:nvGrpSpPr>
          <p:cNvPr id="2060" name="Google Shape;2060;p34"/>
          <p:cNvGrpSpPr/>
          <p:nvPr/>
        </p:nvGrpSpPr>
        <p:grpSpPr>
          <a:xfrm>
            <a:off x="5410301" y="719490"/>
            <a:ext cx="3356124" cy="3829046"/>
            <a:chOff x="2602525" y="317054"/>
            <a:chExt cx="4174283" cy="4762495"/>
          </a:xfrm>
        </p:grpSpPr>
        <p:sp>
          <p:nvSpPr>
            <p:cNvPr id="2061" name="Google Shape;2061;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4" name="Google Shape;2064;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5" name="Google Shape;2065;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6" name="Google Shape;2066;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7" name="Google Shape;2067;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2068;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2072;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3" name="Google Shape;2073;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4" name="Google Shape;2074;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5" name="Google Shape;2075;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6" name="Google Shape;2076;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7" name="Google Shape;2077;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2078;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8" name="Google Shape;2088;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6" name="Google Shape;2096;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7" name="Google Shape;2097;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9" name="Google Shape;2099;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2" name="Google Shape;2102;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3" name="Google Shape;2103;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8" name="Google Shape;2108;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9" name="Google Shape;2109;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0" name="Google Shape;2110;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1" name="Google Shape;2111;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3" name="Google Shape;2113;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5" name="Google Shape;2115;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6" name="Google Shape;2116;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7" name="Google Shape;2117;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18" name="Google Shape;2118;p34"/>
            <p:cNvGrpSpPr/>
            <p:nvPr/>
          </p:nvGrpSpPr>
          <p:grpSpPr>
            <a:xfrm>
              <a:off x="2941619" y="3895613"/>
              <a:ext cx="483621" cy="510995"/>
              <a:chOff x="4345944" y="4626313"/>
              <a:chExt cx="483621" cy="510995"/>
            </a:xfrm>
          </p:grpSpPr>
          <p:grpSp>
            <p:nvGrpSpPr>
              <p:cNvPr id="2119" name="Google Shape;2119;p34"/>
              <p:cNvGrpSpPr/>
              <p:nvPr/>
            </p:nvGrpSpPr>
            <p:grpSpPr>
              <a:xfrm>
                <a:off x="4345944" y="4852987"/>
                <a:ext cx="474200" cy="284321"/>
                <a:chOff x="4345944" y="4852987"/>
                <a:chExt cx="474200" cy="284321"/>
              </a:xfrm>
            </p:grpSpPr>
            <p:sp>
              <p:nvSpPr>
                <p:cNvPr id="2120" name="Google Shape;2120;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1" name="Google Shape;2121;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2" name="Google Shape;2122;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23" name="Google Shape;2123;p34"/>
                <p:cNvGrpSpPr/>
                <p:nvPr/>
              </p:nvGrpSpPr>
              <p:grpSpPr>
                <a:xfrm>
                  <a:off x="4457040" y="4985575"/>
                  <a:ext cx="133724" cy="77247"/>
                  <a:chOff x="4457040" y="4985575"/>
                  <a:chExt cx="133724" cy="77247"/>
                </a:xfrm>
              </p:grpSpPr>
              <p:sp>
                <p:nvSpPr>
                  <p:cNvPr id="2124" name="Google Shape;2124;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5" name="Google Shape;2125;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26" name="Google Shape;2126;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7" name="Google Shape;2127;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8" name="Google Shape;2128;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9" name="Google Shape;2129;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1" name="Google Shape;2131;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3" name="Google Shape;2133;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4" name="Google Shape;2134;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5" name="Google Shape;2135;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6" name="Google Shape;2136;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7" name="Google Shape;2137;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0" name="Google Shape;2140;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1" name="Google Shape;2141;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3" name="Google Shape;2143;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4" name="Google Shape;2144;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7" name="Google Shape;2157;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5" name="Google Shape;2165;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6" name="Google Shape;2166;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7" name="Google Shape;2167;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8" name="Google Shape;2168;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0" name="Google Shape;2180;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1" name="Google Shape;2181;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2" name="Google Shape;2182;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3" name="Google Shape;2183;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4" name="Google Shape;2184;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5" name="Google Shape;2185;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6" name="Google Shape;2186;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7" name="Google Shape;2187;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8" name="Google Shape;2188;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9" name="Google Shape;2189;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0" name="Google Shape;2190;p34"/>
              <p:cNvGrpSpPr/>
              <p:nvPr/>
            </p:nvGrpSpPr>
            <p:grpSpPr>
              <a:xfrm>
                <a:off x="4543079" y="4626313"/>
                <a:ext cx="286486" cy="386884"/>
                <a:chOff x="4543079" y="4626313"/>
                <a:chExt cx="286486" cy="386884"/>
              </a:xfrm>
            </p:grpSpPr>
            <p:grpSp>
              <p:nvGrpSpPr>
                <p:cNvPr id="2191" name="Google Shape;2191;p34"/>
                <p:cNvGrpSpPr/>
                <p:nvPr/>
              </p:nvGrpSpPr>
              <p:grpSpPr>
                <a:xfrm>
                  <a:off x="4543079" y="4626313"/>
                  <a:ext cx="286486" cy="386884"/>
                  <a:chOff x="4543079" y="4626313"/>
                  <a:chExt cx="286486" cy="386884"/>
                </a:xfrm>
              </p:grpSpPr>
              <p:sp>
                <p:nvSpPr>
                  <p:cNvPr id="2192" name="Google Shape;2192;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97" name="Google Shape;2197;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00" name="Google Shape;2200;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06" name="Google Shape;2206;p34"/>
          <p:cNvSpPr txBox="1">
            <a:spLocks noGrp="1"/>
          </p:cNvSpPr>
          <p:nvPr>
            <p:ph type="ctrTitle" idx="4294967295"/>
          </p:nvPr>
        </p:nvSpPr>
        <p:spPr>
          <a:xfrm>
            <a:off x="631334" y="2007109"/>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7200" dirty="0"/>
              <a:t>THANKS!</a:t>
            </a:r>
            <a:endParaRPr sz="7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646F9-EC53-49BB-9CB6-F2FCBD6D4786}"/>
              </a:ext>
            </a:extLst>
          </p:cNvPr>
          <p:cNvSpPr>
            <a:spLocks noGrp="1"/>
          </p:cNvSpPr>
          <p:nvPr>
            <p:ph type="title"/>
          </p:nvPr>
        </p:nvSpPr>
        <p:spPr>
          <a:xfrm>
            <a:off x="430618" y="116496"/>
            <a:ext cx="8282763" cy="1082700"/>
          </a:xfrm>
        </p:spPr>
        <p:txBody>
          <a:bodyPr/>
          <a:lstStyle/>
          <a:p>
            <a:r>
              <a:rPr lang="en-IN" sz="3600" dirty="0"/>
              <a:t>        MOTIVATION BEHIND THE IDEA</a:t>
            </a:r>
          </a:p>
        </p:txBody>
      </p:sp>
      <p:sp>
        <p:nvSpPr>
          <p:cNvPr id="3" name="Slide Number Placeholder 2">
            <a:extLst>
              <a:ext uri="{FF2B5EF4-FFF2-40B4-BE49-F238E27FC236}">
                <a16:creationId xmlns:a16="http://schemas.microsoft.com/office/drawing/2014/main" id="{37D34E44-2E34-4934-8BB8-96DB3A63EB8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pic>
        <p:nvPicPr>
          <p:cNvPr id="8" name="Picture 7">
            <a:extLst>
              <a:ext uri="{FF2B5EF4-FFF2-40B4-BE49-F238E27FC236}">
                <a16:creationId xmlns:a16="http://schemas.microsoft.com/office/drawing/2014/main" id="{9D97E7B8-8A5D-4DE9-AEC2-2729CFADB401}"/>
              </a:ext>
            </a:extLst>
          </p:cNvPr>
          <p:cNvPicPr>
            <a:picLocks noChangeAspect="1"/>
          </p:cNvPicPr>
          <p:nvPr/>
        </p:nvPicPr>
        <p:blipFill rotWithShape="1">
          <a:blip r:embed="rId2">
            <a:extLst>
              <a:ext uri="{28A0092B-C50C-407E-A947-70E740481C1C}">
                <a14:useLocalDpi xmlns:a14="http://schemas.microsoft.com/office/drawing/2010/main" val="0"/>
              </a:ext>
            </a:extLst>
          </a:blip>
          <a:srcRect t="10006" b="5210"/>
          <a:stretch/>
        </p:blipFill>
        <p:spPr>
          <a:xfrm>
            <a:off x="5275386" y="670663"/>
            <a:ext cx="3547270" cy="1646621"/>
          </a:xfrm>
          <a:prstGeom prst="rect">
            <a:avLst/>
          </a:prstGeom>
        </p:spPr>
      </p:pic>
      <p:pic>
        <p:nvPicPr>
          <p:cNvPr id="9" name="Picture 8">
            <a:extLst>
              <a:ext uri="{FF2B5EF4-FFF2-40B4-BE49-F238E27FC236}">
                <a16:creationId xmlns:a16="http://schemas.microsoft.com/office/drawing/2014/main" id="{B08530BE-DC69-4F5D-97B1-1B78AFDF81F0}"/>
              </a:ext>
            </a:extLst>
          </p:cNvPr>
          <p:cNvPicPr>
            <a:picLocks noChangeAspect="1"/>
          </p:cNvPicPr>
          <p:nvPr/>
        </p:nvPicPr>
        <p:blipFill>
          <a:blip r:embed="rId3"/>
          <a:stretch>
            <a:fillRect/>
          </a:stretch>
        </p:blipFill>
        <p:spPr>
          <a:xfrm>
            <a:off x="5370627" y="2866916"/>
            <a:ext cx="3278398" cy="1646621"/>
          </a:xfrm>
          <a:prstGeom prst="rect">
            <a:avLst/>
          </a:prstGeom>
        </p:spPr>
      </p:pic>
      <p:sp>
        <p:nvSpPr>
          <p:cNvPr id="11" name="TextBox 10">
            <a:extLst>
              <a:ext uri="{FF2B5EF4-FFF2-40B4-BE49-F238E27FC236}">
                <a16:creationId xmlns:a16="http://schemas.microsoft.com/office/drawing/2014/main" id="{E72F7A50-C156-4713-961A-3B861385572B}"/>
              </a:ext>
            </a:extLst>
          </p:cNvPr>
          <p:cNvSpPr txBox="1"/>
          <p:nvPr/>
        </p:nvSpPr>
        <p:spPr>
          <a:xfrm>
            <a:off x="5599099" y="2571750"/>
            <a:ext cx="3702817" cy="237501"/>
          </a:xfrm>
          <a:prstGeom prst="rect">
            <a:avLst/>
          </a:prstGeom>
          <a:noFill/>
        </p:spPr>
        <p:txBody>
          <a:bodyPr wrap="square">
            <a:spAutoFit/>
          </a:bodyPr>
          <a:lstStyle/>
          <a:p>
            <a:pPr>
              <a:lnSpc>
                <a:spcPts val="1160"/>
              </a:lnSpc>
              <a:spcAft>
                <a:spcPts val="0"/>
              </a:spcAft>
            </a:pPr>
            <a:r>
              <a:rPr lang="en-US" sz="900" b="1" i="1" u="sng" dirty="0">
                <a:effectLst/>
                <a:latin typeface="Carlito"/>
                <a:ea typeface="Times New Roman" panose="02020603050405020304" pitchFamily="18" charset="0"/>
              </a:rPr>
              <a:t>**Source2: THE TIMES OF INDIA, 29 Mar 2017</a:t>
            </a:r>
            <a:endParaRPr lang="en-IN" sz="900" b="1" i="1" u="sng" dirty="0">
              <a:effectLst/>
              <a:latin typeface="Times New Roman" panose="02020603050405020304" pitchFamily="18" charset="0"/>
              <a:ea typeface="Times New Roman" panose="02020603050405020304" pitchFamily="18" charset="0"/>
            </a:endParaRPr>
          </a:p>
        </p:txBody>
      </p:sp>
      <p:sp>
        <p:nvSpPr>
          <p:cNvPr id="12" name="TextBox 11">
            <a:extLst>
              <a:ext uri="{FF2B5EF4-FFF2-40B4-BE49-F238E27FC236}">
                <a16:creationId xmlns:a16="http://schemas.microsoft.com/office/drawing/2014/main" id="{90C62CE4-EE22-4FDC-A0B3-B2E799315CCF}"/>
              </a:ext>
            </a:extLst>
          </p:cNvPr>
          <p:cNvSpPr txBox="1"/>
          <p:nvPr/>
        </p:nvSpPr>
        <p:spPr>
          <a:xfrm>
            <a:off x="5599100" y="2316127"/>
            <a:ext cx="3702817" cy="275973"/>
          </a:xfrm>
          <a:prstGeom prst="rect">
            <a:avLst/>
          </a:prstGeom>
          <a:noFill/>
        </p:spPr>
        <p:txBody>
          <a:bodyPr wrap="square">
            <a:spAutoFit/>
          </a:bodyPr>
          <a:lstStyle/>
          <a:p>
            <a:pPr>
              <a:lnSpc>
                <a:spcPts val="1590"/>
              </a:lnSpc>
            </a:pPr>
            <a:r>
              <a:rPr lang="en-US" sz="900" b="1" i="1" u="sng" dirty="0">
                <a:latin typeface="Carlito"/>
                <a:ea typeface="Times New Roman" panose="02020603050405020304" pitchFamily="18" charset="0"/>
              </a:rPr>
              <a:t>**Source1: THE ECONOMICS TIMES, 29th May 2018</a:t>
            </a:r>
            <a:endParaRPr lang="en-IN" sz="900" i="1" u="sng" dirty="0">
              <a:latin typeface="Times New Roman" panose="02020603050405020304" pitchFamily="18" charset="0"/>
              <a:ea typeface="Times New Roman" panose="02020603050405020304" pitchFamily="18" charset="0"/>
            </a:endParaRPr>
          </a:p>
        </p:txBody>
      </p:sp>
      <p:sp>
        <p:nvSpPr>
          <p:cNvPr id="13" name="TextBox 12">
            <a:extLst>
              <a:ext uri="{FF2B5EF4-FFF2-40B4-BE49-F238E27FC236}">
                <a16:creationId xmlns:a16="http://schemas.microsoft.com/office/drawing/2014/main" id="{16378934-D24C-4644-92EE-CCBD6407AE18}"/>
              </a:ext>
            </a:extLst>
          </p:cNvPr>
          <p:cNvSpPr txBox="1"/>
          <p:nvPr/>
        </p:nvSpPr>
        <p:spPr>
          <a:xfrm>
            <a:off x="5659556" y="4616190"/>
            <a:ext cx="3753801" cy="230832"/>
          </a:xfrm>
          <a:prstGeom prst="rect">
            <a:avLst/>
          </a:prstGeom>
          <a:noFill/>
        </p:spPr>
        <p:txBody>
          <a:bodyPr wrap="square">
            <a:spAutoFit/>
          </a:bodyPr>
          <a:lstStyle/>
          <a:p>
            <a:pPr marL="164465">
              <a:spcBef>
                <a:spcPts val="1150"/>
              </a:spcBef>
              <a:spcAft>
                <a:spcPts val="0"/>
              </a:spcAft>
            </a:pPr>
            <a:r>
              <a:rPr lang="en-US" sz="900" b="1" i="1" u="sng" dirty="0">
                <a:effectLst/>
                <a:latin typeface="Carlito"/>
                <a:ea typeface="Times New Roman" panose="02020603050405020304" pitchFamily="18" charset="0"/>
              </a:rPr>
              <a:t>**Source3: THE PIONEER, 6</a:t>
            </a:r>
            <a:r>
              <a:rPr lang="en-US" sz="900" b="1" i="1" u="sng" baseline="30000" dirty="0">
                <a:effectLst/>
                <a:latin typeface="Carlito"/>
                <a:ea typeface="Times New Roman" panose="02020603050405020304" pitchFamily="18" charset="0"/>
              </a:rPr>
              <a:t>th </a:t>
            </a:r>
            <a:r>
              <a:rPr lang="en-US" sz="900" b="1" i="1" u="sng" dirty="0">
                <a:effectLst/>
                <a:latin typeface="Carlito"/>
                <a:ea typeface="Times New Roman" panose="02020603050405020304" pitchFamily="18" charset="0"/>
              </a:rPr>
              <a:t> OCTOBER 2018</a:t>
            </a:r>
            <a:endParaRPr lang="en-IN" sz="900" i="1" u="sng" dirty="0">
              <a:effectLst/>
              <a:latin typeface="Times New Roman" panose="02020603050405020304" pitchFamily="18" charset="0"/>
              <a:ea typeface="Times New Roman" panose="02020603050405020304" pitchFamily="18" charset="0"/>
            </a:endParaRPr>
          </a:p>
        </p:txBody>
      </p:sp>
      <p:sp>
        <p:nvSpPr>
          <p:cNvPr id="4" name="TextBox 3">
            <a:extLst>
              <a:ext uri="{FF2B5EF4-FFF2-40B4-BE49-F238E27FC236}">
                <a16:creationId xmlns:a16="http://schemas.microsoft.com/office/drawing/2014/main" id="{13A705F1-EA46-489C-837B-B6FD917B42E7}"/>
              </a:ext>
            </a:extLst>
          </p:cNvPr>
          <p:cNvSpPr txBox="1"/>
          <p:nvPr/>
        </p:nvSpPr>
        <p:spPr>
          <a:xfrm>
            <a:off x="321345" y="1432371"/>
            <a:ext cx="5158154" cy="2677656"/>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accent2">
                    <a:lumMod val="75000"/>
                  </a:schemeClr>
                </a:solidFill>
              </a:rPr>
              <a:t>In India, 3 out of 5 employees are unhappy with their jobs</a:t>
            </a:r>
          </a:p>
          <a:p>
            <a:r>
              <a:rPr lang="en-IN" dirty="0">
                <a:solidFill>
                  <a:schemeClr val="accent2">
                    <a:lumMod val="75000"/>
                  </a:schemeClr>
                </a:solidFill>
              </a:rPr>
              <a:t> </a:t>
            </a:r>
          </a:p>
          <a:p>
            <a:pPr marL="285750" indent="-285750">
              <a:buFont typeface="Wingdings" panose="05000000000000000000" pitchFamily="2" charset="2"/>
              <a:buChar char="Ø"/>
            </a:pPr>
            <a:r>
              <a:rPr lang="en-IN" dirty="0">
                <a:solidFill>
                  <a:schemeClr val="accent2">
                    <a:lumMod val="75000"/>
                  </a:schemeClr>
                </a:solidFill>
              </a:rPr>
              <a:t>80% of the employees are looking for job change</a:t>
            </a:r>
          </a:p>
          <a:p>
            <a:pPr marL="285750" indent="-285750">
              <a:buFont typeface="Wingdings" panose="05000000000000000000" pitchFamily="2" charset="2"/>
              <a:buChar char="Ø"/>
            </a:pPr>
            <a:endParaRPr lang="en-IN" dirty="0">
              <a:solidFill>
                <a:schemeClr val="accent2">
                  <a:lumMod val="75000"/>
                </a:schemeClr>
              </a:solidFill>
            </a:endParaRPr>
          </a:p>
          <a:p>
            <a:pPr marL="285750" indent="-285750">
              <a:buFont typeface="Wingdings" panose="05000000000000000000" pitchFamily="2" charset="2"/>
              <a:buChar char="Ø"/>
            </a:pPr>
            <a:r>
              <a:rPr lang="en-IN" dirty="0">
                <a:solidFill>
                  <a:schemeClr val="accent2">
                    <a:lumMod val="75000"/>
                  </a:schemeClr>
                </a:solidFill>
              </a:rPr>
              <a:t>Only 20% of the employees are satisfied with their jobs</a:t>
            </a:r>
          </a:p>
          <a:p>
            <a:pPr marL="285750" indent="-285750">
              <a:buFont typeface="Wingdings" panose="05000000000000000000" pitchFamily="2" charset="2"/>
              <a:buChar char="Ø"/>
            </a:pPr>
            <a:endParaRPr lang="en-IN" dirty="0">
              <a:solidFill>
                <a:schemeClr val="accent2">
                  <a:lumMod val="75000"/>
                </a:schemeClr>
              </a:solidFill>
            </a:endParaRPr>
          </a:p>
          <a:p>
            <a:pPr marL="285750" indent="-285750">
              <a:buFont typeface="Wingdings" panose="05000000000000000000" pitchFamily="2" charset="2"/>
              <a:buChar char="Ø"/>
            </a:pPr>
            <a:r>
              <a:rPr lang="en-IN" dirty="0">
                <a:solidFill>
                  <a:schemeClr val="accent2">
                    <a:lumMod val="75000"/>
                  </a:schemeClr>
                </a:solidFill>
              </a:rPr>
              <a:t>Moreover in Uttarakhand, students do not get good counsellors and the awareness is low.</a:t>
            </a:r>
          </a:p>
          <a:p>
            <a:endParaRPr lang="en-IN" dirty="0">
              <a:solidFill>
                <a:schemeClr val="accent2">
                  <a:lumMod val="75000"/>
                </a:schemeClr>
              </a:solidFill>
            </a:endParaRPr>
          </a:p>
          <a:p>
            <a:pPr marL="285750" indent="-285750">
              <a:buFont typeface="Wingdings" panose="05000000000000000000" pitchFamily="2" charset="2"/>
              <a:buChar char="Ø"/>
            </a:pPr>
            <a:r>
              <a:rPr lang="en-IN" dirty="0">
                <a:solidFill>
                  <a:schemeClr val="accent2">
                    <a:lumMod val="75000"/>
                  </a:schemeClr>
                </a:solidFill>
              </a:rPr>
              <a:t>Though some career counselling sessions are held in</a:t>
            </a:r>
          </a:p>
          <a:p>
            <a:r>
              <a:rPr lang="en-IN" dirty="0">
                <a:solidFill>
                  <a:schemeClr val="accent2">
                    <a:lumMod val="75000"/>
                  </a:schemeClr>
                </a:solidFill>
              </a:rPr>
              <a:t>      Uttarakhand, it is not available to the masses.</a:t>
            </a:r>
          </a:p>
          <a:p>
            <a:endParaRPr lang="en-US" dirty="0"/>
          </a:p>
        </p:txBody>
      </p:sp>
      <p:sp>
        <p:nvSpPr>
          <p:cNvPr id="7" name="Rectangle 6">
            <a:extLst>
              <a:ext uri="{FF2B5EF4-FFF2-40B4-BE49-F238E27FC236}">
                <a16:creationId xmlns:a16="http://schemas.microsoft.com/office/drawing/2014/main" id="{536C920F-F76E-4B81-B933-3CC2BB4A3E97}"/>
              </a:ext>
            </a:extLst>
          </p:cNvPr>
          <p:cNvSpPr/>
          <p:nvPr/>
        </p:nvSpPr>
        <p:spPr>
          <a:xfrm>
            <a:off x="5275386" y="1904370"/>
            <a:ext cx="1359682" cy="39618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4">
            <a:extLst>
              <a:ext uri="{FF2B5EF4-FFF2-40B4-BE49-F238E27FC236}">
                <a16:creationId xmlns:a16="http://schemas.microsoft.com/office/drawing/2014/main" id="{15B1B557-A236-480F-A58E-5655165C2C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0509" y="1861779"/>
            <a:ext cx="1699317" cy="3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Freeform 5">
            <a:extLst>
              <a:ext uri="{FF2B5EF4-FFF2-40B4-BE49-F238E27FC236}">
                <a16:creationId xmlns:a16="http://schemas.microsoft.com/office/drawing/2014/main" id="{049C192A-B1E2-4162-A5E2-4AE2116BE87A}"/>
              </a:ext>
            </a:extLst>
          </p:cNvPr>
          <p:cNvSpPr>
            <a:spLocks/>
          </p:cNvSpPr>
          <p:nvPr/>
        </p:nvSpPr>
        <p:spPr bwMode="auto">
          <a:xfrm>
            <a:off x="5128536" y="1904370"/>
            <a:ext cx="2063262" cy="398173"/>
          </a:xfrm>
          <a:custGeom>
            <a:avLst/>
            <a:gdLst>
              <a:gd name="T0" fmla="+- 0 6135 6108"/>
              <a:gd name="T1" fmla="*/ T0 w 4728"/>
              <a:gd name="T2" fmla="+- 0 11785 11484"/>
              <a:gd name="T3" fmla="*/ 11785 h 711"/>
              <a:gd name="T4" fmla="+- 0 6294 6108"/>
              <a:gd name="T5" fmla="*/ T4 w 4728"/>
              <a:gd name="T6" fmla="+- 0 11701 11484"/>
              <a:gd name="T7" fmla="*/ 11701 h 711"/>
              <a:gd name="T8" fmla="+- 0 6512 6108"/>
              <a:gd name="T9" fmla="*/ T8 w 4728"/>
              <a:gd name="T10" fmla="+- 0 11641 11484"/>
              <a:gd name="T11" fmla="*/ 11641 h 711"/>
              <a:gd name="T12" fmla="+- 0 6648 6108"/>
              <a:gd name="T13" fmla="*/ T12 w 4728"/>
              <a:gd name="T14" fmla="+- 0 11613 11484"/>
              <a:gd name="T15" fmla="*/ 11613 h 711"/>
              <a:gd name="T16" fmla="+- 0 6800 6108"/>
              <a:gd name="T17" fmla="*/ T16 w 4728"/>
              <a:gd name="T18" fmla="+- 0 11588 11484"/>
              <a:gd name="T19" fmla="*/ 11588 h 711"/>
              <a:gd name="T20" fmla="+- 0 6968 6108"/>
              <a:gd name="T21" fmla="*/ T20 w 4728"/>
              <a:gd name="T22" fmla="+- 0 11565 11484"/>
              <a:gd name="T23" fmla="*/ 11565 h 711"/>
              <a:gd name="T24" fmla="+- 0 7150 6108"/>
              <a:gd name="T25" fmla="*/ T24 w 4728"/>
              <a:gd name="T26" fmla="+- 0 11545 11484"/>
              <a:gd name="T27" fmla="*/ 11545 h 711"/>
              <a:gd name="T28" fmla="+- 0 7345 6108"/>
              <a:gd name="T29" fmla="*/ T28 w 4728"/>
              <a:gd name="T30" fmla="+- 0 11527 11484"/>
              <a:gd name="T31" fmla="*/ 11527 h 711"/>
              <a:gd name="T32" fmla="+- 0 7552 6108"/>
              <a:gd name="T33" fmla="*/ T32 w 4728"/>
              <a:gd name="T34" fmla="+- 0 11512 11484"/>
              <a:gd name="T35" fmla="*/ 11512 h 711"/>
              <a:gd name="T36" fmla="+- 0 7769 6108"/>
              <a:gd name="T37" fmla="*/ T36 w 4728"/>
              <a:gd name="T38" fmla="+- 0 11500 11484"/>
              <a:gd name="T39" fmla="*/ 11500 h 711"/>
              <a:gd name="T40" fmla="+- 0 7996 6108"/>
              <a:gd name="T41" fmla="*/ T40 w 4728"/>
              <a:gd name="T42" fmla="+- 0 11491 11484"/>
              <a:gd name="T43" fmla="*/ 11491 h 711"/>
              <a:gd name="T44" fmla="+- 0 8230 6108"/>
              <a:gd name="T45" fmla="*/ T44 w 4728"/>
              <a:gd name="T46" fmla="+- 0 11486 11484"/>
              <a:gd name="T47" fmla="*/ 11486 h 711"/>
              <a:gd name="T48" fmla="+- 0 8472 6108"/>
              <a:gd name="T49" fmla="*/ T48 w 4728"/>
              <a:gd name="T50" fmla="+- 0 11484 11484"/>
              <a:gd name="T51" fmla="*/ 11484 h 711"/>
              <a:gd name="T52" fmla="+- 0 8714 6108"/>
              <a:gd name="T53" fmla="*/ T52 w 4728"/>
              <a:gd name="T54" fmla="+- 0 11486 11484"/>
              <a:gd name="T55" fmla="*/ 11486 h 711"/>
              <a:gd name="T56" fmla="+- 0 8948 6108"/>
              <a:gd name="T57" fmla="*/ T56 w 4728"/>
              <a:gd name="T58" fmla="+- 0 11491 11484"/>
              <a:gd name="T59" fmla="*/ 11491 h 711"/>
              <a:gd name="T60" fmla="+- 0 9175 6108"/>
              <a:gd name="T61" fmla="*/ T60 w 4728"/>
              <a:gd name="T62" fmla="+- 0 11500 11484"/>
              <a:gd name="T63" fmla="*/ 11500 h 711"/>
              <a:gd name="T64" fmla="+- 0 9392 6108"/>
              <a:gd name="T65" fmla="*/ T64 w 4728"/>
              <a:gd name="T66" fmla="+- 0 11512 11484"/>
              <a:gd name="T67" fmla="*/ 11512 h 711"/>
              <a:gd name="T68" fmla="+- 0 9599 6108"/>
              <a:gd name="T69" fmla="*/ T68 w 4728"/>
              <a:gd name="T70" fmla="+- 0 11527 11484"/>
              <a:gd name="T71" fmla="*/ 11527 h 711"/>
              <a:gd name="T72" fmla="+- 0 9794 6108"/>
              <a:gd name="T73" fmla="*/ T72 w 4728"/>
              <a:gd name="T74" fmla="+- 0 11545 11484"/>
              <a:gd name="T75" fmla="*/ 11545 h 711"/>
              <a:gd name="T76" fmla="+- 0 9976 6108"/>
              <a:gd name="T77" fmla="*/ T76 w 4728"/>
              <a:gd name="T78" fmla="+- 0 11565 11484"/>
              <a:gd name="T79" fmla="*/ 11565 h 711"/>
              <a:gd name="T80" fmla="+- 0 10144 6108"/>
              <a:gd name="T81" fmla="*/ T80 w 4728"/>
              <a:gd name="T82" fmla="+- 0 11588 11484"/>
              <a:gd name="T83" fmla="*/ 11588 h 711"/>
              <a:gd name="T84" fmla="+- 0 10296 6108"/>
              <a:gd name="T85" fmla="*/ T84 w 4728"/>
              <a:gd name="T86" fmla="+- 0 11613 11484"/>
              <a:gd name="T87" fmla="*/ 11613 h 711"/>
              <a:gd name="T88" fmla="+- 0 10432 6108"/>
              <a:gd name="T89" fmla="*/ T88 w 4728"/>
              <a:gd name="T90" fmla="+- 0 11641 11484"/>
              <a:gd name="T91" fmla="*/ 11641 h 711"/>
              <a:gd name="T92" fmla="+- 0 10603 6108"/>
              <a:gd name="T93" fmla="*/ T92 w 4728"/>
              <a:gd name="T94" fmla="+- 0 11685 11484"/>
              <a:gd name="T95" fmla="*/ 11685 h 711"/>
              <a:gd name="T96" fmla="+- 0 10762 6108"/>
              <a:gd name="T97" fmla="*/ T96 w 4728"/>
              <a:gd name="T98" fmla="+- 0 11750 11484"/>
              <a:gd name="T99" fmla="*/ 11750 h 711"/>
              <a:gd name="T100" fmla="+- 0 10836 6108"/>
              <a:gd name="T101" fmla="*/ T100 w 4728"/>
              <a:gd name="T102" fmla="+- 0 11839 11484"/>
              <a:gd name="T103" fmla="*/ 11839 h 711"/>
              <a:gd name="T104" fmla="+- 0 10788 6108"/>
              <a:gd name="T105" fmla="*/ T104 w 4728"/>
              <a:gd name="T106" fmla="+- 0 11911 11484"/>
              <a:gd name="T107" fmla="*/ 11911 h 711"/>
              <a:gd name="T108" fmla="+- 0 10650 6108"/>
              <a:gd name="T109" fmla="*/ T108 w 4728"/>
              <a:gd name="T110" fmla="+- 0 11977 11484"/>
              <a:gd name="T111" fmla="*/ 11977 h 711"/>
              <a:gd name="T112" fmla="+- 0 10432 6108"/>
              <a:gd name="T113" fmla="*/ T112 w 4728"/>
              <a:gd name="T114" fmla="+- 0 12038 11484"/>
              <a:gd name="T115" fmla="*/ 12038 h 711"/>
              <a:gd name="T116" fmla="+- 0 10296 6108"/>
              <a:gd name="T117" fmla="*/ T116 w 4728"/>
              <a:gd name="T118" fmla="+- 0 12065 11484"/>
              <a:gd name="T119" fmla="*/ 12065 h 711"/>
              <a:gd name="T120" fmla="+- 0 10144 6108"/>
              <a:gd name="T121" fmla="*/ T120 w 4728"/>
              <a:gd name="T122" fmla="+- 0 12090 11484"/>
              <a:gd name="T123" fmla="*/ 12090 h 711"/>
              <a:gd name="T124" fmla="+- 0 9976 6108"/>
              <a:gd name="T125" fmla="*/ T124 w 4728"/>
              <a:gd name="T126" fmla="+- 0 12113 11484"/>
              <a:gd name="T127" fmla="*/ 12113 h 711"/>
              <a:gd name="T128" fmla="+- 0 9794 6108"/>
              <a:gd name="T129" fmla="*/ T128 w 4728"/>
              <a:gd name="T130" fmla="+- 0 12134 11484"/>
              <a:gd name="T131" fmla="*/ 12134 h 711"/>
              <a:gd name="T132" fmla="+- 0 9599 6108"/>
              <a:gd name="T133" fmla="*/ T132 w 4728"/>
              <a:gd name="T134" fmla="+- 0 12152 11484"/>
              <a:gd name="T135" fmla="*/ 12152 h 711"/>
              <a:gd name="T136" fmla="+- 0 9392 6108"/>
              <a:gd name="T137" fmla="*/ T136 w 4728"/>
              <a:gd name="T138" fmla="+- 0 12166 11484"/>
              <a:gd name="T139" fmla="*/ 12166 h 711"/>
              <a:gd name="T140" fmla="+- 0 9175 6108"/>
              <a:gd name="T141" fmla="*/ T140 w 4728"/>
              <a:gd name="T142" fmla="+- 0 12178 11484"/>
              <a:gd name="T143" fmla="*/ 12178 h 711"/>
              <a:gd name="T144" fmla="+- 0 8948 6108"/>
              <a:gd name="T145" fmla="*/ T144 w 4728"/>
              <a:gd name="T146" fmla="+- 0 12187 11484"/>
              <a:gd name="T147" fmla="*/ 12187 h 711"/>
              <a:gd name="T148" fmla="+- 0 8714 6108"/>
              <a:gd name="T149" fmla="*/ T148 w 4728"/>
              <a:gd name="T150" fmla="+- 0 12193 11484"/>
              <a:gd name="T151" fmla="*/ 12193 h 711"/>
              <a:gd name="T152" fmla="+- 0 8472 6108"/>
              <a:gd name="T153" fmla="*/ T152 w 4728"/>
              <a:gd name="T154" fmla="+- 0 12194 11484"/>
              <a:gd name="T155" fmla="*/ 12194 h 711"/>
              <a:gd name="T156" fmla="+- 0 8230 6108"/>
              <a:gd name="T157" fmla="*/ T156 w 4728"/>
              <a:gd name="T158" fmla="+- 0 12193 11484"/>
              <a:gd name="T159" fmla="*/ 12193 h 711"/>
              <a:gd name="T160" fmla="+- 0 7996 6108"/>
              <a:gd name="T161" fmla="*/ T160 w 4728"/>
              <a:gd name="T162" fmla="+- 0 12187 11484"/>
              <a:gd name="T163" fmla="*/ 12187 h 711"/>
              <a:gd name="T164" fmla="+- 0 7769 6108"/>
              <a:gd name="T165" fmla="*/ T164 w 4728"/>
              <a:gd name="T166" fmla="+- 0 12178 11484"/>
              <a:gd name="T167" fmla="*/ 12178 h 711"/>
              <a:gd name="T168" fmla="+- 0 7552 6108"/>
              <a:gd name="T169" fmla="*/ T168 w 4728"/>
              <a:gd name="T170" fmla="+- 0 12166 11484"/>
              <a:gd name="T171" fmla="*/ 12166 h 711"/>
              <a:gd name="T172" fmla="+- 0 7345 6108"/>
              <a:gd name="T173" fmla="*/ T172 w 4728"/>
              <a:gd name="T174" fmla="+- 0 12152 11484"/>
              <a:gd name="T175" fmla="*/ 12152 h 711"/>
              <a:gd name="T176" fmla="+- 0 7150 6108"/>
              <a:gd name="T177" fmla="*/ T176 w 4728"/>
              <a:gd name="T178" fmla="+- 0 12134 11484"/>
              <a:gd name="T179" fmla="*/ 12134 h 711"/>
              <a:gd name="T180" fmla="+- 0 6968 6108"/>
              <a:gd name="T181" fmla="*/ T180 w 4728"/>
              <a:gd name="T182" fmla="+- 0 12113 11484"/>
              <a:gd name="T183" fmla="*/ 12113 h 711"/>
              <a:gd name="T184" fmla="+- 0 6800 6108"/>
              <a:gd name="T185" fmla="*/ T184 w 4728"/>
              <a:gd name="T186" fmla="+- 0 12090 11484"/>
              <a:gd name="T187" fmla="*/ 12090 h 711"/>
              <a:gd name="T188" fmla="+- 0 6648 6108"/>
              <a:gd name="T189" fmla="*/ T188 w 4728"/>
              <a:gd name="T190" fmla="+- 0 12065 11484"/>
              <a:gd name="T191" fmla="*/ 12065 h 711"/>
              <a:gd name="T192" fmla="+- 0 6512 6108"/>
              <a:gd name="T193" fmla="*/ T192 w 4728"/>
              <a:gd name="T194" fmla="+- 0 12038 11484"/>
              <a:gd name="T195" fmla="*/ 12038 h 711"/>
              <a:gd name="T196" fmla="+- 0 6341 6108"/>
              <a:gd name="T197" fmla="*/ T196 w 4728"/>
              <a:gd name="T198" fmla="+- 0 11993 11484"/>
              <a:gd name="T199" fmla="*/ 11993 h 711"/>
              <a:gd name="T200" fmla="+- 0 6182 6108"/>
              <a:gd name="T201" fmla="*/ T200 w 4728"/>
              <a:gd name="T202" fmla="+- 0 11928 11484"/>
              <a:gd name="T203" fmla="*/ 11928 h 711"/>
              <a:gd name="T204" fmla="+- 0 6108 6108"/>
              <a:gd name="T205" fmla="*/ T204 w 4728"/>
              <a:gd name="T206" fmla="+- 0 11839 11484"/>
              <a:gd name="T207" fmla="*/ 11839 h 711"/>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 ang="0">
                <a:pos x="T85" y="T87"/>
              </a:cxn>
              <a:cxn ang="0">
                <a:pos x="T89" y="T91"/>
              </a:cxn>
              <a:cxn ang="0">
                <a:pos x="T93" y="T95"/>
              </a:cxn>
              <a:cxn ang="0">
                <a:pos x="T97" y="T99"/>
              </a:cxn>
              <a:cxn ang="0">
                <a:pos x="T101" y="T103"/>
              </a:cxn>
              <a:cxn ang="0">
                <a:pos x="T105" y="T107"/>
              </a:cxn>
              <a:cxn ang="0">
                <a:pos x="T109" y="T111"/>
              </a:cxn>
              <a:cxn ang="0">
                <a:pos x="T113" y="T115"/>
              </a:cxn>
              <a:cxn ang="0">
                <a:pos x="T117" y="T119"/>
              </a:cxn>
              <a:cxn ang="0">
                <a:pos x="T121" y="T123"/>
              </a:cxn>
              <a:cxn ang="0">
                <a:pos x="T125" y="T127"/>
              </a:cxn>
              <a:cxn ang="0">
                <a:pos x="T129" y="T131"/>
              </a:cxn>
              <a:cxn ang="0">
                <a:pos x="T133" y="T135"/>
              </a:cxn>
              <a:cxn ang="0">
                <a:pos x="T137" y="T139"/>
              </a:cxn>
              <a:cxn ang="0">
                <a:pos x="T141" y="T143"/>
              </a:cxn>
              <a:cxn ang="0">
                <a:pos x="T145" y="T147"/>
              </a:cxn>
              <a:cxn ang="0">
                <a:pos x="T149" y="T151"/>
              </a:cxn>
              <a:cxn ang="0">
                <a:pos x="T153" y="T155"/>
              </a:cxn>
              <a:cxn ang="0">
                <a:pos x="T157" y="T159"/>
              </a:cxn>
              <a:cxn ang="0">
                <a:pos x="T161" y="T163"/>
              </a:cxn>
              <a:cxn ang="0">
                <a:pos x="T165" y="T167"/>
              </a:cxn>
              <a:cxn ang="0">
                <a:pos x="T169" y="T171"/>
              </a:cxn>
              <a:cxn ang="0">
                <a:pos x="T173" y="T175"/>
              </a:cxn>
              <a:cxn ang="0">
                <a:pos x="T177" y="T179"/>
              </a:cxn>
              <a:cxn ang="0">
                <a:pos x="T181" y="T183"/>
              </a:cxn>
              <a:cxn ang="0">
                <a:pos x="T185" y="T187"/>
              </a:cxn>
              <a:cxn ang="0">
                <a:pos x="T189" y="T191"/>
              </a:cxn>
              <a:cxn ang="0">
                <a:pos x="T193" y="T195"/>
              </a:cxn>
              <a:cxn ang="0">
                <a:pos x="T197" y="T199"/>
              </a:cxn>
              <a:cxn ang="0">
                <a:pos x="T201" y="T203"/>
              </a:cxn>
              <a:cxn ang="0">
                <a:pos x="T205" y="T207"/>
              </a:cxn>
            </a:cxnLst>
            <a:rect l="0" t="0" r="r" b="b"/>
            <a:pathLst>
              <a:path w="4728" h="711">
                <a:moveTo>
                  <a:pt x="0" y="355"/>
                </a:moveTo>
                <a:lnTo>
                  <a:pt x="27" y="301"/>
                </a:lnTo>
                <a:lnTo>
                  <a:pt x="106" y="250"/>
                </a:lnTo>
                <a:lnTo>
                  <a:pt x="186" y="217"/>
                </a:lnTo>
                <a:lnTo>
                  <a:pt x="285" y="186"/>
                </a:lnTo>
                <a:lnTo>
                  <a:pt x="404" y="157"/>
                </a:lnTo>
                <a:lnTo>
                  <a:pt x="470" y="143"/>
                </a:lnTo>
                <a:lnTo>
                  <a:pt x="540" y="129"/>
                </a:lnTo>
                <a:lnTo>
                  <a:pt x="614" y="116"/>
                </a:lnTo>
                <a:lnTo>
                  <a:pt x="692" y="104"/>
                </a:lnTo>
                <a:lnTo>
                  <a:pt x="775" y="92"/>
                </a:lnTo>
                <a:lnTo>
                  <a:pt x="860" y="81"/>
                </a:lnTo>
                <a:lnTo>
                  <a:pt x="950" y="71"/>
                </a:lnTo>
                <a:lnTo>
                  <a:pt x="1042" y="61"/>
                </a:lnTo>
                <a:lnTo>
                  <a:pt x="1138" y="51"/>
                </a:lnTo>
                <a:lnTo>
                  <a:pt x="1237" y="43"/>
                </a:lnTo>
                <a:lnTo>
                  <a:pt x="1339" y="35"/>
                </a:lnTo>
                <a:lnTo>
                  <a:pt x="1444" y="28"/>
                </a:lnTo>
                <a:lnTo>
                  <a:pt x="1551" y="22"/>
                </a:lnTo>
                <a:lnTo>
                  <a:pt x="1661" y="16"/>
                </a:lnTo>
                <a:lnTo>
                  <a:pt x="1773" y="11"/>
                </a:lnTo>
                <a:lnTo>
                  <a:pt x="1888" y="7"/>
                </a:lnTo>
                <a:lnTo>
                  <a:pt x="2004" y="4"/>
                </a:lnTo>
                <a:lnTo>
                  <a:pt x="2122" y="2"/>
                </a:lnTo>
                <a:lnTo>
                  <a:pt x="2242" y="0"/>
                </a:lnTo>
                <a:lnTo>
                  <a:pt x="2364" y="0"/>
                </a:lnTo>
                <a:lnTo>
                  <a:pt x="2486" y="0"/>
                </a:lnTo>
                <a:lnTo>
                  <a:pt x="2606" y="2"/>
                </a:lnTo>
                <a:lnTo>
                  <a:pt x="2724" y="4"/>
                </a:lnTo>
                <a:lnTo>
                  <a:pt x="2840" y="7"/>
                </a:lnTo>
                <a:lnTo>
                  <a:pt x="2955" y="11"/>
                </a:lnTo>
                <a:lnTo>
                  <a:pt x="3067" y="16"/>
                </a:lnTo>
                <a:lnTo>
                  <a:pt x="3177" y="22"/>
                </a:lnTo>
                <a:lnTo>
                  <a:pt x="3284" y="28"/>
                </a:lnTo>
                <a:lnTo>
                  <a:pt x="3389" y="35"/>
                </a:lnTo>
                <a:lnTo>
                  <a:pt x="3491" y="43"/>
                </a:lnTo>
                <a:lnTo>
                  <a:pt x="3590" y="51"/>
                </a:lnTo>
                <a:lnTo>
                  <a:pt x="3686" y="61"/>
                </a:lnTo>
                <a:lnTo>
                  <a:pt x="3778" y="71"/>
                </a:lnTo>
                <a:lnTo>
                  <a:pt x="3868" y="81"/>
                </a:lnTo>
                <a:lnTo>
                  <a:pt x="3953" y="92"/>
                </a:lnTo>
                <a:lnTo>
                  <a:pt x="4036" y="104"/>
                </a:lnTo>
                <a:lnTo>
                  <a:pt x="4114" y="116"/>
                </a:lnTo>
                <a:lnTo>
                  <a:pt x="4188" y="129"/>
                </a:lnTo>
                <a:lnTo>
                  <a:pt x="4258" y="143"/>
                </a:lnTo>
                <a:lnTo>
                  <a:pt x="4324" y="157"/>
                </a:lnTo>
                <a:lnTo>
                  <a:pt x="4386" y="171"/>
                </a:lnTo>
                <a:lnTo>
                  <a:pt x="4495" y="201"/>
                </a:lnTo>
                <a:lnTo>
                  <a:pt x="4585" y="233"/>
                </a:lnTo>
                <a:lnTo>
                  <a:pt x="4654" y="266"/>
                </a:lnTo>
                <a:lnTo>
                  <a:pt x="4716" y="319"/>
                </a:lnTo>
                <a:lnTo>
                  <a:pt x="4728" y="355"/>
                </a:lnTo>
                <a:lnTo>
                  <a:pt x="4725" y="373"/>
                </a:lnTo>
                <a:lnTo>
                  <a:pt x="4680" y="427"/>
                </a:lnTo>
                <a:lnTo>
                  <a:pt x="4622" y="461"/>
                </a:lnTo>
                <a:lnTo>
                  <a:pt x="4542" y="493"/>
                </a:lnTo>
                <a:lnTo>
                  <a:pt x="4443" y="525"/>
                </a:lnTo>
                <a:lnTo>
                  <a:pt x="4324" y="554"/>
                </a:lnTo>
                <a:lnTo>
                  <a:pt x="4258" y="568"/>
                </a:lnTo>
                <a:lnTo>
                  <a:pt x="4188" y="581"/>
                </a:lnTo>
                <a:lnTo>
                  <a:pt x="4114" y="594"/>
                </a:lnTo>
                <a:lnTo>
                  <a:pt x="4036" y="606"/>
                </a:lnTo>
                <a:lnTo>
                  <a:pt x="3953" y="618"/>
                </a:lnTo>
                <a:lnTo>
                  <a:pt x="3868" y="629"/>
                </a:lnTo>
                <a:lnTo>
                  <a:pt x="3778" y="640"/>
                </a:lnTo>
                <a:lnTo>
                  <a:pt x="3686" y="650"/>
                </a:lnTo>
                <a:lnTo>
                  <a:pt x="3590" y="659"/>
                </a:lnTo>
                <a:lnTo>
                  <a:pt x="3491" y="668"/>
                </a:lnTo>
                <a:lnTo>
                  <a:pt x="3389" y="675"/>
                </a:lnTo>
                <a:lnTo>
                  <a:pt x="3284" y="682"/>
                </a:lnTo>
                <a:lnTo>
                  <a:pt x="3177" y="689"/>
                </a:lnTo>
                <a:lnTo>
                  <a:pt x="3067" y="694"/>
                </a:lnTo>
                <a:lnTo>
                  <a:pt x="2955" y="699"/>
                </a:lnTo>
                <a:lnTo>
                  <a:pt x="2840" y="703"/>
                </a:lnTo>
                <a:lnTo>
                  <a:pt x="2724" y="706"/>
                </a:lnTo>
                <a:lnTo>
                  <a:pt x="2606" y="709"/>
                </a:lnTo>
                <a:lnTo>
                  <a:pt x="2486" y="710"/>
                </a:lnTo>
                <a:lnTo>
                  <a:pt x="2364" y="710"/>
                </a:lnTo>
                <a:lnTo>
                  <a:pt x="2242" y="710"/>
                </a:lnTo>
                <a:lnTo>
                  <a:pt x="2122" y="709"/>
                </a:lnTo>
                <a:lnTo>
                  <a:pt x="2004" y="706"/>
                </a:lnTo>
                <a:lnTo>
                  <a:pt x="1888" y="703"/>
                </a:lnTo>
                <a:lnTo>
                  <a:pt x="1773" y="699"/>
                </a:lnTo>
                <a:lnTo>
                  <a:pt x="1661" y="694"/>
                </a:lnTo>
                <a:lnTo>
                  <a:pt x="1551" y="689"/>
                </a:lnTo>
                <a:lnTo>
                  <a:pt x="1444" y="682"/>
                </a:lnTo>
                <a:lnTo>
                  <a:pt x="1339" y="675"/>
                </a:lnTo>
                <a:lnTo>
                  <a:pt x="1237" y="668"/>
                </a:lnTo>
                <a:lnTo>
                  <a:pt x="1138" y="659"/>
                </a:lnTo>
                <a:lnTo>
                  <a:pt x="1042" y="650"/>
                </a:lnTo>
                <a:lnTo>
                  <a:pt x="950" y="640"/>
                </a:lnTo>
                <a:lnTo>
                  <a:pt x="860" y="629"/>
                </a:lnTo>
                <a:lnTo>
                  <a:pt x="775" y="618"/>
                </a:lnTo>
                <a:lnTo>
                  <a:pt x="692" y="606"/>
                </a:lnTo>
                <a:lnTo>
                  <a:pt x="614" y="594"/>
                </a:lnTo>
                <a:lnTo>
                  <a:pt x="540" y="581"/>
                </a:lnTo>
                <a:lnTo>
                  <a:pt x="470" y="568"/>
                </a:lnTo>
                <a:lnTo>
                  <a:pt x="404" y="554"/>
                </a:lnTo>
                <a:lnTo>
                  <a:pt x="342" y="539"/>
                </a:lnTo>
                <a:lnTo>
                  <a:pt x="233" y="509"/>
                </a:lnTo>
                <a:lnTo>
                  <a:pt x="143" y="477"/>
                </a:lnTo>
                <a:lnTo>
                  <a:pt x="74" y="444"/>
                </a:lnTo>
                <a:lnTo>
                  <a:pt x="12" y="392"/>
                </a:lnTo>
                <a:lnTo>
                  <a:pt x="0" y="355"/>
                </a:lnTo>
                <a:close/>
              </a:path>
            </a:pathLst>
          </a:custGeom>
          <a:noFill/>
          <a:ln w="39624">
            <a:solidFill>
              <a:srgbClr val="C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Tree>
    <p:extLst>
      <p:ext uri="{BB962C8B-B14F-4D97-AF65-F5344CB8AC3E}">
        <p14:creationId xmlns:p14="http://schemas.microsoft.com/office/powerpoint/2010/main" val="2778261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4" name="Title 3"/>
          <p:cNvSpPr>
            <a:spLocks noGrp="1"/>
          </p:cNvSpPr>
          <p:nvPr>
            <p:ph type="title"/>
          </p:nvPr>
        </p:nvSpPr>
        <p:spPr>
          <a:xfrm>
            <a:off x="2252397" y="179959"/>
            <a:ext cx="5360515" cy="329426"/>
          </a:xfrm>
        </p:spPr>
        <p:txBody>
          <a:bodyPr/>
          <a:lstStyle/>
          <a:p>
            <a:r>
              <a:rPr lang="en-US" sz="3600" dirty="0"/>
              <a:t>PROPOSED APPROACH</a:t>
            </a:r>
          </a:p>
        </p:txBody>
      </p:sp>
      <p:sp>
        <p:nvSpPr>
          <p:cNvPr id="596" name="Google Shape;596;p17"/>
          <p:cNvSpPr txBox="1">
            <a:spLocks noGrp="1"/>
          </p:cNvSpPr>
          <p:nvPr>
            <p:ph type="sldNum" idx="12"/>
          </p:nvPr>
        </p:nvSpPr>
        <p:spPr>
          <a:xfrm>
            <a:off x="8607774" y="46366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IN" dirty="0"/>
              <a:t>3</a:t>
            </a:r>
            <a:endParaRPr dirty="0"/>
          </a:p>
        </p:txBody>
      </p:sp>
      <p:pic>
        <p:nvPicPr>
          <p:cNvPr id="5" name="Picture 4">
            <a:extLst>
              <a:ext uri="{FF2B5EF4-FFF2-40B4-BE49-F238E27FC236}">
                <a16:creationId xmlns:a16="http://schemas.microsoft.com/office/drawing/2014/main" id="{6AA7AD4B-F581-4A3B-8D10-EDCA01A5A892}"/>
              </a:ext>
            </a:extLst>
          </p:cNvPr>
          <p:cNvPicPr>
            <a:picLocks noChangeAspect="1"/>
          </p:cNvPicPr>
          <p:nvPr/>
        </p:nvPicPr>
        <p:blipFill>
          <a:blip r:embed="rId3"/>
          <a:stretch>
            <a:fillRect/>
          </a:stretch>
        </p:blipFill>
        <p:spPr>
          <a:xfrm>
            <a:off x="5146590" y="856078"/>
            <a:ext cx="2780270" cy="3707319"/>
          </a:xfrm>
          <a:prstGeom prst="rect">
            <a:avLst/>
          </a:prstGeom>
        </p:spPr>
      </p:pic>
      <p:sp>
        <p:nvSpPr>
          <p:cNvPr id="2" name="Rectangle 1">
            <a:extLst>
              <a:ext uri="{FF2B5EF4-FFF2-40B4-BE49-F238E27FC236}">
                <a16:creationId xmlns:a16="http://schemas.microsoft.com/office/drawing/2014/main" id="{5D86DD3C-19D5-4F0E-BD68-46BE0A1646EC}"/>
              </a:ext>
            </a:extLst>
          </p:cNvPr>
          <p:cNvSpPr/>
          <p:nvPr/>
        </p:nvSpPr>
        <p:spPr>
          <a:xfrm>
            <a:off x="302740" y="1534864"/>
            <a:ext cx="4572000" cy="2893100"/>
          </a:xfrm>
          <a:prstGeom prst="rect">
            <a:avLst/>
          </a:prstGeom>
        </p:spPr>
        <p:txBody>
          <a:bodyPr>
            <a:spAutoFit/>
          </a:bodyPr>
          <a:lstStyle/>
          <a:p>
            <a:pPr marL="285750" indent="-285750">
              <a:buFont typeface="Wingdings" panose="05000000000000000000" pitchFamily="2" charset="2"/>
              <a:buChar char="Ø"/>
            </a:pPr>
            <a:r>
              <a:rPr lang="en-IN" dirty="0">
                <a:solidFill>
                  <a:schemeClr val="accent2"/>
                </a:solidFill>
                <a:latin typeface="Raleway Thin" panose="020B0604020202020204" charset="0"/>
              </a:rPr>
              <a:t>We devised a model for school students , dropouts, graduates to identify different features of a student’s personality</a:t>
            </a:r>
          </a:p>
          <a:p>
            <a:pPr marL="285750" indent="-285750">
              <a:buFont typeface="Wingdings" panose="05000000000000000000" pitchFamily="2" charset="2"/>
              <a:buChar char="Ø"/>
            </a:pPr>
            <a:r>
              <a:rPr lang="en-IN" dirty="0">
                <a:solidFill>
                  <a:schemeClr val="accent2"/>
                </a:solidFill>
                <a:latin typeface="Raleway Thin" panose="020B0604020202020204" charset="0"/>
              </a:rPr>
              <a:t>Analyse these features to find the personality domain of the student</a:t>
            </a:r>
          </a:p>
          <a:p>
            <a:pPr marL="285750" indent="-285750">
              <a:buFont typeface="Wingdings" panose="05000000000000000000" pitchFamily="2" charset="2"/>
              <a:buChar char="Ø"/>
            </a:pPr>
            <a:r>
              <a:rPr lang="en-IN" dirty="0">
                <a:solidFill>
                  <a:schemeClr val="accent2"/>
                </a:solidFill>
                <a:latin typeface="Raleway Thin" panose="020B0604020202020204" charset="0"/>
              </a:rPr>
              <a:t>Verify the questionnaire by a psychometric analyst</a:t>
            </a:r>
          </a:p>
          <a:p>
            <a:pPr marL="285750" indent="-285750">
              <a:buFont typeface="Wingdings" panose="05000000000000000000" pitchFamily="2" charset="2"/>
              <a:buChar char="Ø"/>
            </a:pPr>
            <a:r>
              <a:rPr lang="en-IN" dirty="0">
                <a:solidFill>
                  <a:schemeClr val="accent2"/>
                </a:solidFill>
                <a:latin typeface="Raleway Thin" panose="020B0604020202020204" charset="0"/>
              </a:rPr>
              <a:t>A personality and aptitude test is to be conducted </a:t>
            </a:r>
          </a:p>
          <a:p>
            <a:pPr marL="285750" indent="-285750">
              <a:buFont typeface="Wingdings" panose="05000000000000000000" pitchFamily="2" charset="2"/>
              <a:buChar char="Ø"/>
            </a:pPr>
            <a:r>
              <a:rPr lang="en-IN" dirty="0">
                <a:solidFill>
                  <a:schemeClr val="accent2"/>
                </a:solidFill>
                <a:latin typeface="Raleway Thin" panose="020B0604020202020204" charset="0"/>
              </a:rPr>
              <a:t>And finally to use this model to help students find their right career path applying the above hypothesis </a:t>
            </a:r>
          </a:p>
          <a:p>
            <a:pPr marL="285750" indent="-285750">
              <a:buFont typeface="Wingdings" panose="05000000000000000000" pitchFamily="2" charset="2"/>
              <a:buChar char="Ø"/>
            </a:pPr>
            <a:endParaRPr lang="en-IN" dirty="0">
              <a:solidFill>
                <a:schemeClr val="accent2"/>
              </a:solidFill>
            </a:endParaRPr>
          </a:p>
        </p:txBody>
      </p:sp>
      <p:sp>
        <p:nvSpPr>
          <p:cNvPr id="7" name="Rectangle 6">
            <a:extLst>
              <a:ext uri="{FF2B5EF4-FFF2-40B4-BE49-F238E27FC236}">
                <a16:creationId xmlns:a16="http://schemas.microsoft.com/office/drawing/2014/main" id="{CE48D966-7C33-46DC-B88F-715F10729062}"/>
              </a:ext>
            </a:extLst>
          </p:cNvPr>
          <p:cNvSpPr/>
          <p:nvPr/>
        </p:nvSpPr>
        <p:spPr>
          <a:xfrm>
            <a:off x="4572000" y="4606273"/>
            <a:ext cx="4572000" cy="338554"/>
          </a:xfrm>
          <a:prstGeom prst="rect">
            <a:avLst/>
          </a:prstGeom>
        </p:spPr>
        <p:txBody>
          <a:bodyPr>
            <a:spAutoFit/>
          </a:bodyPr>
          <a:lstStyle/>
          <a:p>
            <a:r>
              <a:rPr lang="en-IN" sz="800" b="1" dirty="0">
                <a:solidFill>
                  <a:schemeClr val="accent2"/>
                </a:solidFill>
              </a:rPr>
              <a:t>FOR THE EFFICACY OF THE MODEL AND TO MAKE THE MODEL FAULT TOLERANT, WE HAVE OUR QUESTIONNAIRE VERIFIED BY A PSYCHOMETRIC ANALYST.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392581F-C5EF-4364-80E6-DC7C4788338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pic>
        <p:nvPicPr>
          <p:cNvPr id="13" name="Picture 12">
            <a:extLst>
              <a:ext uri="{FF2B5EF4-FFF2-40B4-BE49-F238E27FC236}">
                <a16:creationId xmlns:a16="http://schemas.microsoft.com/office/drawing/2014/main" id="{700FD8E0-156C-434C-97C4-15A72FACAE1A}"/>
              </a:ext>
            </a:extLst>
          </p:cNvPr>
          <p:cNvPicPr>
            <a:picLocks noChangeAspect="1"/>
          </p:cNvPicPr>
          <p:nvPr/>
        </p:nvPicPr>
        <p:blipFill>
          <a:blip r:embed="rId2"/>
          <a:stretch>
            <a:fillRect/>
          </a:stretch>
        </p:blipFill>
        <p:spPr>
          <a:xfrm>
            <a:off x="4824895" y="1186247"/>
            <a:ext cx="4105405" cy="3339291"/>
          </a:xfrm>
          <a:prstGeom prst="rect">
            <a:avLst/>
          </a:prstGeom>
        </p:spPr>
      </p:pic>
      <p:sp>
        <p:nvSpPr>
          <p:cNvPr id="15" name="TextBox 14">
            <a:extLst>
              <a:ext uri="{FF2B5EF4-FFF2-40B4-BE49-F238E27FC236}">
                <a16:creationId xmlns:a16="http://schemas.microsoft.com/office/drawing/2014/main" id="{677F7281-1181-48AB-9CDF-E088C61646AB}"/>
              </a:ext>
            </a:extLst>
          </p:cNvPr>
          <p:cNvSpPr txBox="1"/>
          <p:nvPr/>
        </p:nvSpPr>
        <p:spPr>
          <a:xfrm>
            <a:off x="1991644" y="0"/>
            <a:ext cx="6044523" cy="646331"/>
          </a:xfrm>
          <a:prstGeom prst="rect">
            <a:avLst/>
          </a:prstGeom>
          <a:noFill/>
        </p:spPr>
        <p:txBody>
          <a:bodyPr wrap="square" rtlCol="0">
            <a:spAutoFit/>
          </a:bodyPr>
          <a:lstStyle/>
          <a:p>
            <a:r>
              <a:rPr lang="en-IN" sz="3600" dirty="0">
                <a:solidFill>
                  <a:schemeClr val="accent2"/>
                </a:solidFill>
              </a:rPr>
              <a:t>OUR USER INTERFACE</a:t>
            </a:r>
          </a:p>
        </p:txBody>
      </p:sp>
      <p:sp>
        <p:nvSpPr>
          <p:cNvPr id="2" name="Rectangle 1">
            <a:extLst>
              <a:ext uri="{FF2B5EF4-FFF2-40B4-BE49-F238E27FC236}">
                <a16:creationId xmlns:a16="http://schemas.microsoft.com/office/drawing/2014/main" id="{F7A56C5C-C2BF-440A-86DB-94623A873796}"/>
              </a:ext>
            </a:extLst>
          </p:cNvPr>
          <p:cNvSpPr/>
          <p:nvPr/>
        </p:nvSpPr>
        <p:spPr>
          <a:xfrm>
            <a:off x="132568" y="872046"/>
            <a:ext cx="4692327" cy="4333238"/>
          </a:xfrm>
          <a:prstGeom prst="rect">
            <a:avLst/>
          </a:prstGeom>
        </p:spPr>
        <p:txBody>
          <a:bodyPr wrap="square">
            <a:spAutoFit/>
          </a:bodyPr>
          <a:lstStyle/>
          <a:p>
            <a:pPr marL="342900" lvl="0" indent="-342900">
              <a:lnSpc>
                <a:spcPct val="107000"/>
              </a:lnSpc>
              <a:buFont typeface="Wingdings" panose="05000000000000000000" pitchFamily="2" charset="2"/>
              <a:buChar char=""/>
            </a:pPr>
            <a:r>
              <a:rPr lang="en-IN" sz="900" b="1" dirty="0">
                <a:solidFill>
                  <a:schemeClr val="accent2"/>
                </a:solidFill>
                <a:ea typeface="Calibri" panose="020F0502020204030204" pitchFamily="34" charset="0"/>
                <a:cs typeface="Times New Roman" panose="02020603050405020304" pitchFamily="18" charset="0"/>
              </a:rPr>
              <a:t>HOME</a:t>
            </a:r>
          </a:p>
          <a:p>
            <a:pPr lvl="0">
              <a:lnSpc>
                <a:spcPct val="107000"/>
              </a:lnSpc>
            </a:pPr>
            <a:r>
              <a:rPr lang="en-IN" sz="900" dirty="0">
                <a:solidFill>
                  <a:schemeClr val="accent2"/>
                </a:solidFill>
                <a:ea typeface="Calibri" panose="020F0502020204030204" pitchFamily="34" charset="0"/>
                <a:cs typeface="Times New Roman" panose="02020603050405020304" pitchFamily="18" charset="0"/>
              </a:rPr>
              <a:t>        Contains various features and the zest of the model</a:t>
            </a:r>
          </a:p>
          <a:p>
            <a:pPr marL="914400">
              <a:lnSpc>
                <a:spcPct val="107000"/>
              </a:lnSpc>
            </a:pPr>
            <a:r>
              <a:rPr lang="en-IN" sz="900" dirty="0">
                <a:solidFill>
                  <a:schemeClr val="accent2"/>
                </a:solidFill>
                <a:ea typeface="Calibri" panose="020F0502020204030204" pitchFamily="34" charset="0"/>
                <a:cs typeface="Times New Roman" panose="02020603050405020304" pitchFamily="18" charset="0"/>
              </a:rPr>
              <a:t> </a:t>
            </a:r>
          </a:p>
          <a:p>
            <a:pPr marL="342900" lvl="0" indent="-342900">
              <a:lnSpc>
                <a:spcPct val="107000"/>
              </a:lnSpc>
              <a:buFont typeface="Wingdings" panose="05000000000000000000" pitchFamily="2" charset="2"/>
              <a:buChar char=""/>
            </a:pPr>
            <a:r>
              <a:rPr lang="en-IN" sz="900" b="1" dirty="0">
                <a:solidFill>
                  <a:schemeClr val="accent2"/>
                </a:solidFill>
                <a:ea typeface="Calibri" panose="020F0502020204030204" pitchFamily="34" charset="0"/>
                <a:cs typeface="Times New Roman" panose="02020603050405020304" pitchFamily="18" charset="0"/>
              </a:rPr>
              <a:t>ABOUT US</a:t>
            </a:r>
          </a:p>
          <a:p>
            <a:pPr lvl="0">
              <a:lnSpc>
                <a:spcPct val="107000"/>
              </a:lnSpc>
            </a:pPr>
            <a:r>
              <a:rPr lang="en-IN" sz="900" dirty="0">
                <a:solidFill>
                  <a:schemeClr val="accent2"/>
                </a:solidFill>
                <a:ea typeface="Calibri" panose="020F0502020204030204" pitchFamily="34" charset="0"/>
                <a:cs typeface="Times New Roman" panose="02020603050405020304" pitchFamily="18" charset="0"/>
              </a:rPr>
              <a:t>         It says a lot about our Mission, Vision and our beliefs towards the right choice of career </a:t>
            </a:r>
          </a:p>
          <a:p>
            <a:pPr lvl="0">
              <a:lnSpc>
                <a:spcPct val="107000"/>
              </a:lnSpc>
            </a:pPr>
            <a:endParaRPr lang="en-IN" sz="900" dirty="0">
              <a:solidFill>
                <a:schemeClr val="accent2"/>
              </a:solidFill>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900" b="1" dirty="0">
                <a:solidFill>
                  <a:schemeClr val="accent2"/>
                </a:solidFill>
                <a:ea typeface="Calibri" panose="020F0502020204030204" pitchFamily="34" charset="0"/>
                <a:cs typeface="Calibri" panose="020F0502020204030204" pitchFamily="34" charset="0"/>
              </a:rPr>
              <a:t>PSYCHOMETRIC ANALYST</a:t>
            </a:r>
          </a:p>
          <a:p>
            <a:pPr lvl="0">
              <a:lnSpc>
                <a:spcPct val="107000"/>
              </a:lnSpc>
            </a:pPr>
            <a:r>
              <a:rPr lang="en-IN" sz="900" b="1" dirty="0">
                <a:solidFill>
                  <a:schemeClr val="accent2"/>
                </a:solidFill>
                <a:ea typeface="Calibri" panose="020F0502020204030204" pitchFamily="34" charset="0"/>
                <a:cs typeface="Calibri" panose="020F0502020204030204" pitchFamily="34" charset="0"/>
              </a:rPr>
              <a:t>         </a:t>
            </a:r>
            <a:r>
              <a:rPr lang="en-IN" sz="900" dirty="0">
                <a:solidFill>
                  <a:schemeClr val="accent2"/>
                </a:solidFill>
                <a:ea typeface="Calibri" panose="020F0502020204030204" pitchFamily="34" charset="0"/>
                <a:cs typeface="Times New Roman" panose="02020603050405020304" pitchFamily="18" charset="0"/>
              </a:rPr>
              <a:t>Questionnaires refined and verified by Mr. Summon Patra (CEO) and Miss </a:t>
            </a:r>
            <a:r>
              <a:rPr lang="en-IN" sz="900" dirty="0" err="1">
                <a:solidFill>
                  <a:schemeClr val="accent2"/>
                </a:solidFill>
                <a:ea typeface="Calibri" panose="020F0502020204030204" pitchFamily="34" charset="0"/>
                <a:cs typeface="Times New Roman" panose="02020603050405020304" pitchFamily="18" charset="0"/>
              </a:rPr>
              <a:t>Snigdha</a:t>
            </a:r>
            <a:r>
              <a:rPr lang="en-IN" sz="900" dirty="0">
                <a:solidFill>
                  <a:schemeClr val="accent2"/>
                </a:solidFill>
                <a:ea typeface="Calibri" panose="020F0502020204030204" pitchFamily="34" charset="0"/>
                <a:cs typeface="Times New Roman" panose="02020603050405020304" pitchFamily="18" charset="0"/>
              </a:rPr>
              <a:t> Dhal (Counselling Psychologist) of One Life Corporation </a:t>
            </a:r>
          </a:p>
          <a:p>
            <a:pPr lvl="0">
              <a:lnSpc>
                <a:spcPct val="107000"/>
              </a:lnSpc>
            </a:pPr>
            <a:endParaRPr lang="en-IN" sz="900" dirty="0">
              <a:solidFill>
                <a:schemeClr val="accent2"/>
              </a:solidFill>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900" b="1" dirty="0">
                <a:solidFill>
                  <a:schemeClr val="accent2"/>
                </a:solidFill>
                <a:ea typeface="Calibri" panose="020F0502020204030204" pitchFamily="34" charset="0"/>
                <a:cs typeface="Times New Roman" panose="02020603050405020304" pitchFamily="18" charset="0"/>
              </a:rPr>
              <a:t>OUR TEST</a:t>
            </a:r>
          </a:p>
          <a:p>
            <a:pPr lvl="0">
              <a:lnSpc>
                <a:spcPct val="107000"/>
              </a:lnSpc>
            </a:pPr>
            <a:r>
              <a:rPr lang="en-IN" sz="900" dirty="0">
                <a:solidFill>
                  <a:schemeClr val="accent2"/>
                </a:solidFill>
                <a:ea typeface="Calibri" panose="020F0502020204030204" pitchFamily="34" charset="0"/>
                <a:cs typeface="Times New Roman" panose="02020603050405020304" pitchFamily="18" charset="0"/>
              </a:rPr>
              <a:t>         All of our tests are heavily based on Holland’s RIASEC Theory </a:t>
            </a:r>
          </a:p>
          <a:p>
            <a:pPr lvl="0">
              <a:lnSpc>
                <a:spcPct val="107000"/>
              </a:lnSpc>
            </a:pPr>
            <a:endParaRPr lang="en-IN" sz="900" dirty="0">
              <a:solidFill>
                <a:schemeClr val="accent2"/>
              </a:solidFill>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900" b="1" dirty="0">
                <a:solidFill>
                  <a:schemeClr val="accent2"/>
                </a:solidFill>
                <a:ea typeface="Calibri" panose="020F0502020204030204" pitchFamily="34" charset="0"/>
                <a:cs typeface="Times New Roman" panose="02020603050405020304" pitchFamily="18" charset="0"/>
              </a:rPr>
              <a:t>REVIEWS</a:t>
            </a:r>
          </a:p>
          <a:p>
            <a:pPr lvl="0">
              <a:lnSpc>
                <a:spcPct val="107000"/>
              </a:lnSpc>
            </a:pPr>
            <a:r>
              <a:rPr lang="en-IN" sz="900" dirty="0">
                <a:solidFill>
                  <a:schemeClr val="accent2"/>
                </a:solidFill>
                <a:ea typeface="Calibri" panose="020F0502020204030204" pitchFamily="34" charset="0"/>
                <a:cs typeface="Times New Roman" panose="02020603050405020304" pitchFamily="18" charset="0"/>
              </a:rPr>
              <a:t>         People working on different fields and having different interests have taken our test and their positive feedbacks    helped us in efficacy of the model </a:t>
            </a:r>
          </a:p>
          <a:p>
            <a:pPr lvl="0">
              <a:lnSpc>
                <a:spcPct val="107000"/>
              </a:lnSpc>
            </a:pPr>
            <a:endParaRPr lang="en-IN" sz="900" dirty="0">
              <a:solidFill>
                <a:schemeClr val="accent2"/>
              </a:solidFill>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900" b="1" dirty="0">
                <a:solidFill>
                  <a:schemeClr val="accent2"/>
                </a:solidFill>
                <a:ea typeface="Calibri" panose="020F0502020204030204" pitchFamily="34" charset="0"/>
                <a:cs typeface="Times New Roman" panose="02020603050405020304" pitchFamily="18" charset="0"/>
              </a:rPr>
              <a:t>CONTACT US</a:t>
            </a:r>
          </a:p>
          <a:p>
            <a:pPr lvl="0">
              <a:lnSpc>
                <a:spcPct val="107000"/>
              </a:lnSpc>
            </a:pPr>
            <a:r>
              <a:rPr lang="en-IN" sz="900" dirty="0">
                <a:solidFill>
                  <a:schemeClr val="accent2"/>
                </a:solidFill>
                <a:ea typeface="Calibri" panose="020F0502020204030204" pitchFamily="34" charset="0"/>
                <a:cs typeface="Times New Roman" panose="02020603050405020304" pitchFamily="18" charset="0"/>
              </a:rPr>
              <a:t>         Send us and email with a message and we shall contact you as soon as possible </a:t>
            </a:r>
          </a:p>
          <a:p>
            <a:pPr marL="342900" lvl="0" indent="-342900">
              <a:lnSpc>
                <a:spcPct val="107000"/>
              </a:lnSpc>
              <a:buFont typeface="Symbol" panose="05050102010706020507" pitchFamily="18" charset="2"/>
              <a:buChar char=""/>
            </a:pPr>
            <a:endParaRPr lang="en-IN" sz="900" dirty="0">
              <a:solidFill>
                <a:schemeClr val="accent2"/>
              </a:solidFill>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900" b="1" dirty="0">
                <a:solidFill>
                  <a:schemeClr val="accent2"/>
                </a:solidFill>
                <a:ea typeface="Calibri" panose="020F0502020204030204" pitchFamily="34" charset="0"/>
                <a:cs typeface="Times New Roman" panose="02020603050405020304" pitchFamily="18" charset="0"/>
              </a:rPr>
              <a:t>FAQS</a:t>
            </a:r>
          </a:p>
          <a:p>
            <a:pPr lvl="0">
              <a:lnSpc>
                <a:spcPct val="107000"/>
              </a:lnSpc>
              <a:spcAft>
                <a:spcPts val="800"/>
              </a:spcAft>
            </a:pPr>
            <a:r>
              <a:rPr lang="en-IN" sz="900" dirty="0">
                <a:solidFill>
                  <a:schemeClr val="accent2"/>
                </a:solidFill>
                <a:ea typeface="Calibri" panose="020F0502020204030204" pitchFamily="34" charset="0"/>
                <a:cs typeface="Times New Roman" panose="02020603050405020304" pitchFamily="18" charset="0"/>
              </a:rPr>
              <a:t>        As per as some tests we have conducted to get a dataset, we have answered all and every possible query, asked to us during testing and displayed them for the users</a:t>
            </a:r>
          </a:p>
          <a:p>
            <a:pPr lvl="0">
              <a:lnSpc>
                <a:spcPct val="107000"/>
              </a:lnSpc>
            </a:pPr>
            <a:endParaRPr lang="en-IN" sz="900" dirty="0">
              <a:solidFill>
                <a:schemeClr val="accent2"/>
              </a:solidFill>
              <a:ea typeface="Calibri" panose="020F0502020204030204" pitchFamily="34" charset="0"/>
              <a:cs typeface="Times New Roman" panose="02020603050405020304" pitchFamily="18" charset="0"/>
            </a:endParaRPr>
          </a:p>
          <a:p>
            <a:pPr marL="171450" indent="-171450">
              <a:lnSpc>
                <a:spcPct val="107000"/>
              </a:lnSpc>
              <a:buFont typeface="Wingdings" panose="05000000000000000000" pitchFamily="2" charset="2"/>
              <a:buChar char="Ø"/>
            </a:pPr>
            <a:r>
              <a:rPr lang="en-IN" sz="900" b="1" dirty="0">
                <a:solidFill>
                  <a:schemeClr val="accent2"/>
                </a:solidFill>
                <a:ea typeface="Calibri" panose="020F0502020204030204" pitchFamily="34" charset="0"/>
                <a:cs typeface="Times New Roman" panose="02020603050405020304" pitchFamily="18" charset="0"/>
              </a:rPr>
              <a:t>     LIST OF COLLEGES</a:t>
            </a:r>
          </a:p>
          <a:p>
            <a:pPr lvl="0">
              <a:lnSpc>
                <a:spcPct val="107000"/>
              </a:lnSpc>
            </a:pPr>
            <a:r>
              <a:rPr lang="en-IN" sz="900" dirty="0">
                <a:solidFill>
                  <a:schemeClr val="accent2"/>
                </a:solidFill>
                <a:ea typeface="Calibri" panose="020F0502020204030204" pitchFamily="34" charset="0"/>
                <a:cs typeface="Times New Roman" panose="02020603050405020304" pitchFamily="18" charset="0"/>
              </a:rPr>
              <a:t>           We provide the list of best colleges according the career field output </a:t>
            </a:r>
          </a:p>
          <a:p>
            <a:pPr lvl="0">
              <a:lnSpc>
                <a:spcPct val="107000"/>
              </a:lnSpc>
              <a:spcAft>
                <a:spcPts val="800"/>
              </a:spcAft>
            </a:pPr>
            <a:endParaRPr lang="en-IN" sz="900" dirty="0">
              <a:solidFill>
                <a:schemeClr val="accent2"/>
              </a:solidFill>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51012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906428F1-2B89-4EFD-9CA3-807E3FB658E6}"/>
              </a:ext>
            </a:extLst>
          </p:cNvPr>
          <p:cNvSpPr/>
          <p:nvPr/>
        </p:nvSpPr>
        <p:spPr>
          <a:xfrm>
            <a:off x="881881" y="396761"/>
            <a:ext cx="1020726" cy="454032"/>
          </a:xfrm>
          <a:prstGeom prst="ellips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900" dirty="0">
                <a:solidFill>
                  <a:srgbClr val="002060"/>
                </a:solidFill>
                <a:effectLst/>
                <a:ea typeface="Calibri" panose="020F0502020204030204" pitchFamily="34" charset="0"/>
                <a:cs typeface="Times New Roman" panose="02020603050405020304" pitchFamily="18" charset="0"/>
              </a:rPr>
              <a:t>   </a:t>
            </a:r>
            <a:r>
              <a:rPr lang="en-GB" sz="9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Sign Up: As a new user</a:t>
            </a:r>
            <a:endParaRPr lang="en-IN" sz="1100" dirty="0">
              <a:effectLst/>
              <a:ea typeface="Calibri" panose="020F0502020204030204" pitchFamily="34" charset="0"/>
              <a:cs typeface="Times New Roman" panose="02020603050405020304" pitchFamily="18" charset="0"/>
            </a:endParaRPr>
          </a:p>
        </p:txBody>
      </p:sp>
      <p:sp>
        <p:nvSpPr>
          <p:cNvPr id="7" name="Oval 6">
            <a:extLst>
              <a:ext uri="{FF2B5EF4-FFF2-40B4-BE49-F238E27FC236}">
                <a16:creationId xmlns:a16="http://schemas.microsoft.com/office/drawing/2014/main" id="{3C189A82-7C95-4D4E-825D-512AF554E249}"/>
              </a:ext>
            </a:extLst>
          </p:cNvPr>
          <p:cNvSpPr/>
          <p:nvPr/>
        </p:nvSpPr>
        <p:spPr>
          <a:xfrm>
            <a:off x="889094" y="1438723"/>
            <a:ext cx="1089660" cy="454033"/>
          </a:xfrm>
          <a:prstGeom prst="ellips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1100" dirty="0">
                <a:solidFill>
                  <a:srgbClr val="000000"/>
                </a:solidFill>
                <a:effectLst/>
                <a:ea typeface="Calibri" panose="020F0502020204030204" pitchFamily="34" charset="0"/>
                <a:cs typeface="Times New Roman" panose="02020603050405020304" pitchFamily="18" charset="0"/>
              </a:rPr>
              <a:t> </a:t>
            </a: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Already an user</a:t>
            </a:r>
            <a:endParaRPr lang="en-IN" sz="1100" dirty="0">
              <a:effectLst/>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586D024D-F477-477E-83C5-FC592D4CBC49}"/>
              </a:ext>
            </a:extLst>
          </p:cNvPr>
          <p:cNvSpPr/>
          <p:nvPr/>
        </p:nvSpPr>
        <p:spPr>
          <a:xfrm>
            <a:off x="140810" y="901642"/>
            <a:ext cx="783664" cy="375926"/>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1100" dirty="0">
                <a:effectLst/>
                <a:ea typeface="Calibri" panose="020F0502020204030204" pitchFamily="34" charset="0"/>
                <a:cs typeface="Times New Roman" panose="02020603050405020304" pitchFamily="18" charset="0"/>
              </a:rPr>
              <a:t>        </a:t>
            </a: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User</a:t>
            </a:r>
            <a:endParaRPr lang="en-IN" sz="1100" dirty="0">
              <a:effectLst/>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5CB0084F-0726-40FE-B451-511467D4C4B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66480" y="917138"/>
            <a:ext cx="355600" cy="294005"/>
          </a:xfrm>
          <a:prstGeom prst="rect">
            <a:avLst/>
          </a:prstGeom>
        </p:spPr>
      </p:pic>
      <p:sp>
        <p:nvSpPr>
          <p:cNvPr id="14" name="Rectangle 13">
            <a:extLst>
              <a:ext uri="{FF2B5EF4-FFF2-40B4-BE49-F238E27FC236}">
                <a16:creationId xmlns:a16="http://schemas.microsoft.com/office/drawing/2014/main" id="{3F298A65-17C0-4FC4-8B87-2E4E1DB8ADE5}"/>
              </a:ext>
            </a:extLst>
          </p:cNvPr>
          <p:cNvSpPr/>
          <p:nvPr/>
        </p:nvSpPr>
        <p:spPr>
          <a:xfrm>
            <a:off x="1882958" y="939762"/>
            <a:ext cx="899250" cy="398562"/>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100" dirty="0">
                <a:effectLst/>
                <a:ea typeface="Calibri" panose="020F0502020204030204" pitchFamily="34" charset="0"/>
                <a:cs typeface="Times New Roman" panose="02020603050405020304" pitchFamily="18" charset="0"/>
              </a:rPr>
              <a:t> </a:t>
            </a: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Secured      Login</a:t>
            </a:r>
            <a:endParaRPr lang="en-IN" sz="1100" dirty="0">
              <a:effectLst/>
              <a:ea typeface="Calibri" panose="020F0502020204030204" pitchFamily="34" charset="0"/>
              <a:cs typeface="Times New Roman" panose="02020603050405020304" pitchFamily="18" charset="0"/>
            </a:endParaRPr>
          </a:p>
        </p:txBody>
      </p:sp>
      <p:pic>
        <p:nvPicPr>
          <p:cNvPr id="2053" name="Picture 9">
            <a:extLst>
              <a:ext uri="{FF2B5EF4-FFF2-40B4-BE49-F238E27FC236}">
                <a16:creationId xmlns:a16="http://schemas.microsoft.com/office/drawing/2014/main" id="{1B3AD828-C1E8-415A-82DF-A91E1BBEE9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3460" y="1050069"/>
            <a:ext cx="274637"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Bent Arrow 48">
            <a:extLst>
              <a:ext uri="{FF2B5EF4-FFF2-40B4-BE49-F238E27FC236}">
                <a16:creationId xmlns:a16="http://schemas.microsoft.com/office/drawing/2014/main" id="{4F7DB828-07A0-404D-91CD-09189AEC3A4E}"/>
              </a:ext>
            </a:extLst>
          </p:cNvPr>
          <p:cNvSpPr/>
          <p:nvPr/>
        </p:nvSpPr>
        <p:spPr>
          <a:xfrm>
            <a:off x="460582" y="574477"/>
            <a:ext cx="387936" cy="311469"/>
          </a:xfrm>
          <a:prstGeom prst="bentArrow">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dirty="0"/>
          </a:p>
        </p:txBody>
      </p:sp>
      <p:sp>
        <p:nvSpPr>
          <p:cNvPr id="18" name="Bent Arrow 49">
            <a:extLst>
              <a:ext uri="{FF2B5EF4-FFF2-40B4-BE49-F238E27FC236}">
                <a16:creationId xmlns:a16="http://schemas.microsoft.com/office/drawing/2014/main" id="{F642D6CA-7762-49C1-A379-A016F70875F9}"/>
              </a:ext>
            </a:extLst>
          </p:cNvPr>
          <p:cNvSpPr/>
          <p:nvPr/>
        </p:nvSpPr>
        <p:spPr>
          <a:xfrm rot="5400000">
            <a:off x="1904422" y="636088"/>
            <a:ext cx="311469" cy="295880"/>
          </a:xfrm>
          <a:prstGeom prst="bentArrow">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dirty="0"/>
          </a:p>
        </p:txBody>
      </p:sp>
      <p:sp>
        <p:nvSpPr>
          <p:cNvPr id="20" name="Curved Up Arrow 50">
            <a:extLst>
              <a:ext uri="{FF2B5EF4-FFF2-40B4-BE49-F238E27FC236}">
                <a16:creationId xmlns:a16="http://schemas.microsoft.com/office/drawing/2014/main" id="{BBB6415A-3ACB-4789-B4B3-54E51590696F}"/>
              </a:ext>
            </a:extLst>
          </p:cNvPr>
          <p:cNvSpPr/>
          <p:nvPr/>
        </p:nvSpPr>
        <p:spPr>
          <a:xfrm>
            <a:off x="437930" y="1350955"/>
            <a:ext cx="1897280" cy="544021"/>
          </a:xfrm>
          <a:prstGeom prst="curvedUpArrow">
            <a:avLst/>
          </a:prstGeom>
          <a:solidFill>
            <a:srgbClr val="C00000"/>
          </a:solidFill>
          <a:ln>
            <a:solidFill>
              <a:srgbClr val="C00000"/>
            </a:solidFill>
          </a:ln>
        </p:spPr>
        <p:style>
          <a:lnRef idx="1">
            <a:schemeClr val="accent6"/>
          </a:lnRef>
          <a:fillRef idx="3">
            <a:schemeClr val="accent6"/>
          </a:fillRef>
          <a:effectRef idx="2">
            <a:schemeClr val="accent6"/>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dirty="0"/>
          </a:p>
        </p:txBody>
      </p:sp>
      <p:cxnSp>
        <p:nvCxnSpPr>
          <p:cNvPr id="21" name="Straight Arrow Connector 20">
            <a:extLst>
              <a:ext uri="{FF2B5EF4-FFF2-40B4-BE49-F238E27FC236}">
                <a16:creationId xmlns:a16="http://schemas.microsoft.com/office/drawing/2014/main" id="{E340AB68-D64C-449A-A908-2BDC6C9ED605}"/>
              </a:ext>
            </a:extLst>
          </p:cNvPr>
          <p:cNvCxnSpPr>
            <a:cxnSpLocks/>
          </p:cNvCxnSpPr>
          <p:nvPr/>
        </p:nvCxnSpPr>
        <p:spPr>
          <a:xfrm flipH="1">
            <a:off x="2515750" y="1358022"/>
            <a:ext cx="1" cy="7517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AC6A2148-9ED3-4862-8C13-EE15DFF9FE43}"/>
              </a:ext>
            </a:extLst>
          </p:cNvPr>
          <p:cNvSpPr/>
          <p:nvPr/>
        </p:nvSpPr>
        <p:spPr>
          <a:xfrm>
            <a:off x="3226054" y="616609"/>
            <a:ext cx="3604299" cy="1864242"/>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5" name="Right Arrow 52">
            <a:extLst>
              <a:ext uri="{FF2B5EF4-FFF2-40B4-BE49-F238E27FC236}">
                <a16:creationId xmlns:a16="http://schemas.microsoft.com/office/drawing/2014/main" id="{0FF25259-21E4-47E6-B069-EAAE7DE139E2}"/>
              </a:ext>
            </a:extLst>
          </p:cNvPr>
          <p:cNvSpPr/>
          <p:nvPr/>
        </p:nvSpPr>
        <p:spPr>
          <a:xfrm>
            <a:off x="2823935" y="1064140"/>
            <a:ext cx="366078" cy="192169"/>
          </a:xfrm>
          <a:prstGeom prst="rightArrow">
            <a:avLst/>
          </a:prstGeom>
        </p:spPr>
        <p:style>
          <a:lnRef idx="0">
            <a:schemeClr val="dk1"/>
          </a:lnRef>
          <a:fillRef idx="3">
            <a:schemeClr val="dk1"/>
          </a:fillRef>
          <a:effectRef idx="3">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6" name="Rectangle 25">
            <a:extLst>
              <a:ext uri="{FF2B5EF4-FFF2-40B4-BE49-F238E27FC236}">
                <a16:creationId xmlns:a16="http://schemas.microsoft.com/office/drawing/2014/main" id="{4273FA4C-C4FC-47AD-A60B-C93238E31C77}"/>
              </a:ext>
            </a:extLst>
          </p:cNvPr>
          <p:cNvSpPr/>
          <p:nvPr/>
        </p:nvSpPr>
        <p:spPr>
          <a:xfrm>
            <a:off x="3300051" y="850793"/>
            <a:ext cx="1144635" cy="1146297"/>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Select Current Status</a:t>
            </a:r>
            <a:endParaRPr lang="en-IN" sz="1100" dirty="0">
              <a:effectLst/>
              <a:ea typeface="Calibri" panose="020F0502020204030204" pitchFamily="34" charset="0"/>
              <a:cs typeface="Times New Roman" panose="02020603050405020304" pitchFamily="18" charset="0"/>
            </a:endParaRPr>
          </a:p>
        </p:txBody>
      </p:sp>
      <p:cxnSp>
        <p:nvCxnSpPr>
          <p:cNvPr id="27" name="Elbow Connector 22">
            <a:extLst>
              <a:ext uri="{FF2B5EF4-FFF2-40B4-BE49-F238E27FC236}">
                <a16:creationId xmlns:a16="http://schemas.microsoft.com/office/drawing/2014/main" id="{878B95C2-C394-483D-B7D0-A1DC60B6A867}"/>
              </a:ext>
            </a:extLst>
          </p:cNvPr>
          <p:cNvCxnSpPr/>
          <p:nvPr/>
        </p:nvCxnSpPr>
        <p:spPr>
          <a:xfrm flipV="1">
            <a:off x="4491544" y="939762"/>
            <a:ext cx="711200" cy="590550"/>
          </a:xfrm>
          <a:prstGeom prst="bentConnector3">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28" name="Straight Arrow Connector 27">
            <a:extLst>
              <a:ext uri="{FF2B5EF4-FFF2-40B4-BE49-F238E27FC236}">
                <a16:creationId xmlns:a16="http://schemas.microsoft.com/office/drawing/2014/main" id="{57DFD579-ED2E-43A9-B1CA-115BE8F09DD8}"/>
              </a:ext>
            </a:extLst>
          </p:cNvPr>
          <p:cNvCxnSpPr/>
          <p:nvPr/>
        </p:nvCxnSpPr>
        <p:spPr>
          <a:xfrm>
            <a:off x="4834529" y="1533228"/>
            <a:ext cx="387350" cy="0"/>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30" name="Elbow Connector 25">
            <a:extLst>
              <a:ext uri="{FF2B5EF4-FFF2-40B4-BE49-F238E27FC236}">
                <a16:creationId xmlns:a16="http://schemas.microsoft.com/office/drawing/2014/main" id="{F1E4D0B3-D343-47D8-9066-75710537D2F9}"/>
              </a:ext>
            </a:extLst>
          </p:cNvPr>
          <p:cNvCxnSpPr/>
          <p:nvPr/>
        </p:nvCxnSpPr>
        <p:spPr>
          <a:xfrm>
            <a:off x="4844054" y="1555750"/>
            <a:ext cx="368300" cy="673100"/>
          </a:xfrm>
          <a:prstGeom prst="bentConnector3">
            <a:avLst>
              <a:gd name="adj1" fmla="val 3448"/>
            </a:avLst>
          </a:prstGeom>
          <a:ln>
            <a:tailEnd type="triangle"/>
          </a:ln>
        </p:spPr>
        <p:style>
          <a:lnRef idx="2">
            <a:schemeClr val="accent6"/>
          </a:lnRef>
          <a:fillRef idx="0">
            <a:schemeClr val="accent6"/>
          </a:fillRef>
          <a:effectRef idx="1">
            <a:schemeClr val="accent6"/>
          </a:effectRef>
          <a:fontRef idx="minor">
            <a:schemeClr val="tx1"/>
          </a:fontRef>
        </p:style>
      </p:cxnSp>
      <p:sp>
        <p:nvSpPr>
          <p:cNvPr id="31" name="Oval 30">
            <a:extLst>
              <a:ext uri="{FF2B5EF4-FFF2-40B4-BE49-F238E27FC236}">
                <a16:creationId xmlns:a16="http://schemas.microsoft.com/office/drawing/2014/main" id="{E828DEA2-BF14-4E0B-B900-964540F31C8E}"/>
              </a:ext>
            </a:extLst>
          </p:cNvPr>
          <p:cNvSpPr/>
          <p:nvPr/>
        </p:nvSpPr>
        <p:spPr>
          <a:xfrm>
            <a:off x="5212354" y="730212"/>
            <a:ext cx="1448279" cy="419100"/>
          </a:xfrm>
          <a:prstGeom prst="ellips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900" dirty="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Matriculation</a:t>
            </a:r>
            <a:endParaRPr lang="en-IN" sz="1100" dirty="0">
              <a:effectLst/>
              <a:ea typeface="Calibri" panose="020F0502020204030204" pitchFamily="34" charset="0"/>
              <a:cs typeface="Times New Roman" panose="02020603050405020304" pitchFamily="18" charset="0"/>
            </a:endParaRPr>
          </a:p>
        </p:txBody>
      </p:sp>
      <p:sp>
        <p:nvSpPr>
          <p:cNvPr id="33" name="Oval 32">
            <a:extLst>
              <a:ext uri="{FF2B5EF4-FFF2-40B4-BE49-F238E27FC236}">
                <a16:creationId xmlns:a16="http://schemas.microsoft.com/office/drawing/2014/main" id="{2A731384-94A1-4EE1-A3A8-4BDB07025398}"/>
              </a:ext>
            </a:extLst>
          </p:cNvPr>
          <p:cNvSpPr/>
          <p:nvPr/>
        </p:nvSpPr>
        <p:spPr>
          <a:xfrm>
            <a:off x="5231953" y="1340204"/>
            <a:ext cx="1428680" cy="393700"/>
          </a:xfrm>
          <a:prstGeom prst="ellips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90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Graduates</a:t>
            </a:r>
            <a:endParaRPr lang="en-IN" sz="1100">
              <a:effectLst/>
              <a:ea typeface="Calibri" panose="020F0502020204030204" pitchFamily="34" charset="0"/>
              <a:cs typeface="Times New Roman" panose="02020603050405020304" pitchFamily="18" charset="0"/>
            </a:endParaRPr>
          </a:p>
        </p:txBody>
      </p:sp>
      <p:sp>
        <p:nvSpPr>
          <p:cNvPr id="34" name="Oval 33">
            <a:extLst>
              <a:ext uri="{FF2B5EF4-FFF2-40B4-BE49-F238E27FC236}">
                <a16:creationId xmlns:a16="http://schemas.microsoft.com/office/drawing/2014/main" id="{2D892116-B064-45C5-81BB-76EFD255B34F}"/>
              </a:ext>
            </a:extLst>
          </p:cNvPr>
          <p:cNvSpPr/>
          <p:nvPr/>
        </p:nvSpPr>
        <p:spPr>
          <a:xfrm>
            <a:off x="5212354" y="1997098"/>
            <a:ext cx="1471201" cy="431800"/>
          </a:xfrm>
          <a:prstGeom prst="ellipse">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900">
                <a:solidFill>
                  <a:srgbClr val="002060"/>
                </a:solidFill>
                <a:effectLst/>
                <a:latin typeface="Times New Roman" panose="02020603050405020304" pitchFamily="18" charset="0"/>
                <a:ea typeface="Calibri" panose="020F0502020204030204" pitchFamily="34" charset="0"/>
                <a:cs typeface="Times New Roman" panose="02020603050405020304" pitchFamily="18" charset="0"/>
              </a:rPr>
              <a:t>Dropouts</a:t>
            </a:r>
            <a:endParaRPr lang="en-IN" sz="1100">
              <a:effectLst/>
              <a:ea typeface="Calibri" panose="020F0502020204030204" pitchFamily="34" charset="0"/>
              <a:cs typeface="Times New Roman" panose="02020603050405020304" pitchFamily="18" charset="0"/>
            </a:endParaRPr>
          </a:p>
        </p:txBody>
      </p:sp>
      <p:sp>
        <p:nvSpPr>
          <p:cNvPr id="35" name="Rectangle 34">
            <a:extLst>
              <a:ext uri="{FF2B5EF4-FFF2-40B4-BE49-F238E27FC236}">
                <a16:creationId xmlns:a16="http://schemas.microsoft.com/office/drawing/2014/main" id="{6BBCECDC-8FFA-4030-A671-1FFB1397F6E9}"/>
              </a:ext>
            </a:extLst>
          </p:cNvPr>
          <p:cNvSpPr/>
          <p:nvPr/>
        </p:nvSpPr>
        <p:spPr>
          <a:xfrm>
            <a:off x="7434808" y="1350955"/>
            <a:ext cx="1322070" cy="327660"/>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07000"/>
              </a:lnSpc>
              <a:spcAft>
                <a:spcPts val="800"/>
              </a:spcAft>
            </a:pPr>
            <a:r>
              <a:rPr lang="en-GB" sz="9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START TEST</a:t>
            </a:r>
            <a:endParaRPr lang="en-IN" sz="9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6" name="Right Arrow 52">
            <a:extLst>
              <a:ext uri="{FF2B5EF4-FFF2-40B4-BE49-F238E27FC236}">
                <a16:creationId xmlns:a16="http://schemas.microsoft.com/office/drawing/2014/main" id="{869666B6-254B-4936-A80B-FF841E491FDF}"/>
              </a:ext>
            </a:extLst>
          </p:cNvPr>
          <p:cNvSpPr/>
          <p:nvPr/>
        </p:nvSpPr>
        <p:spPr>
          <a:xfrm>
            <a:off x="6904349" y="1438939"/>
            <a:ext cx="519785" cy="148329"/>
          </a:xfrm>
          <a:prstGeom prst="rightArrow">
            <a:avLst/>
          </a:prstGeom>
        </p:spPr>
        <p:style>
          <a:lnRef idx="0">
            <a:schemeClr val="dk1"/>
          </a:lnRef>
          <a:fillRef idx="3">
            <a:schemeClr val="dk1"/>
          </a:fillRef>
          <a:effectRef idx="3">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37" name="Rectangle 36">
            <a:extLst>
              <a:ext uri="{FF2B5EF4-FFF2-40B4-BE49-F238E27FC236}">
                <a16:creationId xmlns:a16="http://schemas.microsoft.com/office/drawing/2014/main" id="{6B38D26C-2109-4041-8EA4-218F874A7FF1}"/>
              </a:ext>
            </a:extLst>
          </p:cNvPr>
          <p:cNvSpPr/>
          <p:nvPr/>
        </p:nvSpPr>
        <p:spPr>
          <a:xfrm>
            <a:off x="5507665" y="2744044"/>
            <a:ext cx="3458725" cy="2024317"/>
          </a:xfrm>
          <a:prstGeom prst="rect">
            <a:avLst/>
          </a:prstGeom>
          <a:ln w="28575">
            <a:prstDash val="dash"/>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45" name="Right Arrow 52">
            <a:extLst>
              <a:ext uri="{FF2B5EF4-FFF2-40B4-BE49-F238E27FC236}">
                <a16:creationId xmlns:a16="http://schemas.microsoft.com/office/drawing/2014/main" id="{3C61F0E4-E177-41F8-B19C-2C3D53073D45}"/>
              </a:ext>
            </a:extLst>
          </p:cNvPr>
          <p:cNvSpPr/>
          <p:nvPr/>
        </p:nvSpPr>
        <p:spPr>
          <a:xfrm flipH="1" flipV="1">
            <a:off x="3460840" y="4598237"/>
            <a:ext cx="261451" cy="155664"/>
          </a:xfrm>
          <a:prstGeom prst="rightArrow">
            <a:avLst/>
          </a:prstGeom>
        </p:spPr>
        <p:style>
          <a:lnRef idx="0">
            <a:schemeClr val="dk1"/>
          </a:lnRef>
          <a:fillRef idx="3">
            <a:schemeClr val="dk1"/>
          </a:fillRef>
          <a:effectRef idx="3">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46" name="Right Arrow 52">
            <a:extLst>
              <a:ext uri="{FF2B5EF4-FFF2-40B4-BE49-F238E27FC236}">
                <a16:creationId xmlns:a16="http://schemas.microsoft.com/office/drawing/2014/main" id="{6C7848FE-48F2-47BB-A3A4-9538297F0325}"/>
              </a:ext>
            </a:extLst>
          </p:cNvPr>
          <p:cNvSpPr/>
          <p:nvPr/>
        </p:nvSpPr>
        <p:spPr>
          <a:xfrm flipH="1">
            <a:off x="5239667" y="4510176"/>
            <a:ext cx="225734" cy="176121"/>
          </a:xfrm>
          <a:prstGeom prst="rightArrow">
            <a:avLst/>
          </a:prstGeom>
        </p:spPr>
        <p:style>
          <a:lnRef idx="0">
            <a:schemeClr val="dk1"/>
          </a:lnRef>
          <a:fillRef idx="3">
            <a:schemeClr val="dk1"/>
          </a:fillRef>
          <a:effectRef idx="3">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47" name="Rectangle 46">
            <a:extLst>
              <a:ext uri="{FF2B5EF4-FFF2-40B4-BE49-F238E27FC236}">
                <a16:creationId xmlns:a16="http://schemas.microsoft.com/office/drawing/2014/main" id="{83D4177B-7A6B-4258-AE53-60B27B257605}"/>
              </a:ext>
            </a:extLst>
          </p:cNvPr>
          <p:cNvSpPr/>
          <p:nvPr/>
        </p:nvSpPr>
        <p:spPr>
          <a:xfrm>
            <a:off x="3765818" y="4331085"/>
            <a:ext cx="1436926" cy="621748"/>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Personality/Aptitude domain display</a:t>
            </a:r>
            <a:endParaRPr lang="en-IN" sz="1100" dirty="0">
              <a:effectLst/>
              <a:ea typeface="Calibri" panose="020F0502020204030204" pitchFamily="34" charset="0"/>
              <a:cs typeface="Times New Roman" panose="02020603050405020304" pitchFamily="18" charset="0"/>
            </a:endParaRPr>
          </a:p>
        </p:txBody>
      </p:sp>
      <p:sp>
        <p:nvSpPr>
          <p:cNvPr id="48" name="Rectangle 47">
            <a:extLst>
              <a:ext uri="{FF2B5EF4-FFF2-40B4-BE49-F238E27FC236}">
                <a16:creationId xmlns:a16="http://schemas.microsoft.com/office/drawing/2014/main" id="{B4A47A14-29AC-4906-9ED6-13D122E93DC1}"/>
              </a:ext>
            </a:extLst>
          </p:cNvPr>
          <p:cNvSpPr/>
          <p:nvPr/>
        </p:nvSpPr>
        <p:spPr>
          <a:xfrm>
            <a:off x="7649092" y="4191349"/>
            <a:ext cx="1168400" cy="508000"/>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Personality Test Conducted</a:t>
            </a:r>
            <a:endParaRPr lang="en-IN" sz="1100" dirty="0">
              <a:effectLst/>
              <a:ea typeface="Calibri" panose="020F0502020204030204" pitchFamily="34" charset="0"/>
              <a:cs typeface="Times New Roman" panose="02020603050405020304" pitchFamily="18" charset="0"/>
            </a:endParaRPr>
          </a:p>
        </p:txBody>
      </p:sp>
      <p:sp>
        <p:nvSpPr>
          <p:cNvPr id="49" name="Rectangle 48">
            <a:extLst>
              <a:ext uri="{FF2B5EF4-FFF2-40B4-BE49-F238E27FC236}">
                <a16:creationId xmlns:a16="http://schemas.microsoft.com/office/drawing/2014/main" id="{3708115F-5BBB-4B53-BEDA-8463E74A6D84}"/>
              </a:ext>
            </a:extLst>
          </p:cNvPr>
          <p:cNvSpPr/>
          <p:nvPr/>
        </p:nvSpPr>
        <p:spPr>
          <a:xfrm>
            <a:off x="5671624" y="2929367"/>
            <a:ext cx="1340279" cy="728548"/>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Research papers &amp; Holland’s Code</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100" dirty="0">
              <a:effectLst/>
              <a:ea typeface="Calibri" panose="020F0502020204030204" pitchFamily="34" charset="0"/>
              <a:cs typeface="Times New Roman" panose="02020603050405020304" pitchFamily="18" charset="0"/>
            </a:endParaRPr>
          </a:p>
        </p:txBody>
      </p:sp>
      <p:sp>
        <p:nvSpPr>
          <p:cNvPr id="50" name="Rectangle 49">
            <a:extLst>
              <a:ext uri="{FF2B5EF4-FFF2-40B4-BE49-F238E27FC236}">
                <a16:creationId xmlns:a16="http://schemas.microsoft.com/office/drawing/2014/main" id="{83512954-518B-42B7-BD21-924F07E2A18E}"/>
              </a:ext>
            </a:extLst>
          </p:cNvPr>
          <p:cNvSpPr/>
          <p:nvPr/>
        </p:nvSpPr>
        <p:spPr>
          <a:xfrm>
            <a:off x="7705282" y="2813697"/>
            <a:ext cx="1109662" cy="1046796"/>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1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Questionnaire</a:t>
            </a:r>
            <a:endParaRPr lang="en-IN" sz="1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07000"/>
              </a:lnSpc>
              <a:spcAft>
                <a:spcPts val="800"/>
              </a:spcAft>
            </a:pPr>
            <a:r>
              <a:rPr lang="en-GB" sz="1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(Verified by Psychometric Analyst)</a:t>
            </a:r>
            <a:endParaRPr lang="en-IN" sz="1100">
              <a:effectLst/>
              <a:ea typeface="Calibri" panose="020F0502020204030204" pitchFamily="34" charset="0"/>
              <a:cs typeface="Times New Roman" panose="02020603050405020304" pitchFamily="18" charset="0"/>
            </a:endParaRPr>
          </a:p>
        </p:txBody>
      </p:sp>
      <p:sp>
        <p:nvSpPr>
          <p:cNvPr id="53" name="Right Arrow 52">
            <a:extLst>
              <a:ext uri="{FF2B5EF4-FFF2-40B4-BE49-F238E27FC236}">
                <a16:creationId xmlns:a16="http://schemas.microsoft.com/office/drawing/2014/main" id="{6D087C16-9754-4FA1-8EC2-325EB743D130}"/>
              </a:ext>
            </a:extLst>
          </p:cNvPr>
          <p:cNvSpPr/>
          <p:nvPr/>
        </p:nvSpPr>
        <p:spPr>
          <a:xfrm rot="5400000">
            <a:off x="8109037" y="2156425"/>
            <a:ext cx="823481" cy="144849"/>
          </a:xfrm>
          <a:prstGeom prst="rightArrow">
            <a:avLst/>
          </a:prstGeom>
        </p:spPr>
        <p:style>
          <a:lnRef idx="0">
            <a:schemeClr val="dk1"/>
          </a:lnRef>
          <a:fillRef idx="3">
            <a:schemeClr val="dk1"/>
          </a:fillRef>
          <a:effectRef idx="3">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pic>
        <p:nvPicPr>
          <p:cNvPr id="54" name="Picture 53">
            <a:extLst>
              <a:ext uri="{FF2B5EF4-FFF2-40B4-BE49-F238E27FC236}">
                <a16:creationId xmlns:a16="http://schemas.microsoft.com/office/drawing/2014/main" id="{FE42F971-1028-4381-8CFD-86BBD6F25503}"/>
              </a:ext>
            </a:extLst>
          </p:cNvPr>
          <p:cNvPicPr/>
          <p:nvPr/>
        </p:nvPicPr>
        <p:blipFill>
          <a:blip r:embed="rId4">
            <a:extLst>
              <a:ext uri="{28A0092B-C50C-407E-A947-70E740481C1C}">
                <a14:useLocalDpi xmlns:a14="http://schemas.microsoft.com/office/drawing/2010/main" val="0"/>
              </a:ext>
            </a:extLst>
          </a:blip>
          <a:stretch>
            <a:fillRect/>
          </a:stretch>
        </p:blipFill>
        <p:spPr>
          <a:xfrm>
            <a:off x="7726547" y="4445349"/>
            <a:ext cx="190500" cy="190500"/>
          </a:xfrm>
          <a:prstGeom prst="rect">
            <a:avLst/>
          </a:prstGeom>
        </p:spPr>
      </p:pic>
      <p:sp>
        <p:nvSpPr>
          <p:cNvPr id="55" name="Right Arrow 52">
            <a:extLst>
              <a:ext uri="{FF2B5EF4-FFF2-40B4-BE49-F238E27FC236}">
                <a16:creationId xmlns:a16="http://schemas.microsoft.com/office/drawing/2014/main" id="{1DE8D4E5-27F8-4FCD-BF0C-D408CADDA3D1}"/>
              </a:ext>
            </a:extLst>
          </p:cNvPr>
          <p:cNvSpPr/>
          <p:nvPr/>
        </p:nvSpPr>
        <p:spPr>
          <a:xfrm rot="20025723" flipH="1">
            <a:off x="7170054" y="3890493"/>
            <a:ext cx="518109" cy="198192"/>
          </a:xfrm>
          <a:prstGeom prst="rightArrow">
            <a:avLst/>
          </a:prstGeom>
        </p:spPr>
        <p:style>
          <a:lnRef idx="0">
            <a:schemeClr val="dk1"/>
          </a:lnRef>
          <a:fillRef idx="3">
            <a:schemeClr val="dk1"/>
          </a:fillRef>
          <a:effectRef idx="3">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56" name="Right Arrow 52">
            <a:extLst>
              <a:ext uri="{FF2B5EF4-FFF2-40B4-BE49-F238E27FC236}">
                <a16:creationId xmlns:a16="http://schemas.microsoft.com/office/drawing/2014/main" id="{F5FDA748-AAE9-40C4-8F2B-9042B34A361E}"/>
              </a:ext>
            </a:extLst>
          </p:cNvPr>
          <p:cNvSpPr/>
          <p:nvPr/>
        </p:nvSpPr>
        <p:spPr>
          <a:xfrm>
            <a:off x="7106413" y="3202070"/>
            <a:ext cx="519785" cy="148329"/>
          </a:xfrm>
          <a:prstGeom prst="rightArrow">
            <a:avLst/>
          </a:prstGeom>
        </p:spPr>
        <p:style>
          <a:lnRef idx="0">
            <a:schemeClr val="dk1"/>
          </a:lnRef>
          <a:fillRef idx="3">
            <a:schemeClr val="dk1"/>
          </a:fillRef>
          <a:effectRef idx="3">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57" name="Right Arrow 52">
            <a:extLst>
              <a:ext uri="{FF2B5EF4-FFF2-40B4-BE49-F238E27FC236}">
                <a16:creationId xmlns:a16="http://schemas.microsoft.com/office/drawing/2014/main" id="{F8010DAB-B8F3-4BC9-80AE-14021A556635}"/>
              </a:ext>
            </a:extLst>
          </p:cNvPr>
          <p:cNvSpPr/>
          <p:nvPr/>
        </p:nvSpPr>
        <p:spPr>
          <a:xfrm rot="5400000">
            <a:off x="8161823" y="3949984"/>
            <a:ext cx="291494" cy="155945"/>
          </a:xfrm>
          <a:prstGeom prst="rightArrow">
            <a:avLst/>
          </a:prstGeom>
        </p:spPr>
        <p:style>
          <a:lnRef idx="0">
            <a:schemeClr val="dk1"/>
          </a:lnRef>
          <a:fillRef idx="3">
            <a:schemeClr val="dk1"/>
          </a:fillRef>
          <a:effectRef idx="3">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58" name="Rectangle 57">
            <a:extLst>
              <a:ext uri="{FF2B5EF4-FFF2-40B4-BE49-F238E27FC236}">
                <a16:creationId xmlns:a16="http://schemas.microsoft.com/office/drawing/2014/main" id="{F72C99CE-C22D-4768-BF7D-628805FBFF68}"/>
              </a:ext>
            </a:extLst>
          </p:cNvPr>
          <p:cNvSpPr/>
          <p:nvPr/>
        </p:nvSpPr>
        <p:spPr>
          <a:xfrm>
            <a:off x="5832603" y="4072826"/>
            <a:ext cx="1280107" cy="648473"/>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endPar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07000"/>
              </a:lnSpc>
              <a:spcAft>
                <a:spcPts val="800"/>
              </a:spcAft>
            </a:pP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Aptitude Test Conducted</a:t>
            </a:r>
            <a:endParaRPr lang="en-IN" sz="1100" dirty="0">
              <a:effectLst/>
              <a:ea typeface="Calibri" panose="020F0502020204030204" pitchFamily="34" charset="0"/>
              <a:cs typeface="Times New Roman" panose="02020603050405020304" pitchFamily="18" charset="0"/>
            </a:endParaRPr>
          </a:p>
        </p:txBody>
      </p:sp>
      <p:pic>
        <p:nvPicPr>
          <p:cNvPr id="59" name="Picture 58">
            <a:extLst>
              <a:ext uri="{FF2B5EF4-FFF2-40B4-BE49-F238E27FC236}">
                <a16:creationId xmlns:a16="http://schemas.microsoft.com/office/drawing/2014/main" id="{B5DA00F3-1541-454C-98BE-B46EA15212E2}"/>
              </a:ext>
            </a:extLst>
          </p:cNvPr>
          <p:cNvPicPr/>
          <p:nvPr/>
        </p:nvPicPr>
        <p:blipFill>
          <a:blip r:embed="rId5">
            <a:extLst>
              <a:ext uri="{28A0092B-C50C-407E-A947-70E740481C1C}">
                <a14:useLocalDpi xmlns:a14="http://schemas.microsoft.com/office/drawing/2010/main" val="0"/>
              </a:ext>
            </a:extLst>
          </a:blip>
          <a:stretch>
            <a:fillRect/>
          </a:stretch>
        </p:blipFill>
        <p:spPr>
          <a:xfrm>
            <a:off x="3496779" y="901642"/>
            <a:ext cx="699135" cy="389255"/>
          </a:xfrm>
          <a:prstGeom prst="rect">
            <a:avLst/>
          </a:prstGeom>
        </p:spPr>
      </p:pic>
      <p:pic>
        <p:nvPicPr>
          <p:cNvPr id="60" name="Picture 59">
            <a:extLst>
              <a:ext uri="{FF2B5EF4-FFF2-40B4-BE49-F238E27FC236}">
                <a16:creationId xmlns:a16="http://schemas.microsoft.com/office/drawing/2014/main" id="{E725D794-6A86-4504-8B58-0816E36CC6D6}"/>
              </a:ext>
            </a:extLst>
          </p:cNvPr>
          <p:cNvPicPr/>
          <p:nvPr/>
        </p:nvPicPr>
        <p:blipFill>
          <a:blip r:embed="rId4">
            <a:extLst>
              <a:ext uri="{28A0092B-C50C-407E-A947-70E740481C1C}">
                <a14:useLocalDpi xmlns:a14="http://schemas.microsoft.com/office/drawing/2010/main" val="0"/>
              </a:ext>
            </a:extLst>
          </a:blip>
          <a:stretch>
            <a:fillRect/>
          </a:stretch>
        </p:blipFill>
        <p:spPr>
          <a:xfrm>
            <a:off x="6341763" y="4133755"/>
            <a:ext cx="190500" cy="190500"/>
          </a:xfrm>
          <a:prstGeom prst="rect">
            <a:avLst/>
          </a:prstGeom>
        </p:spPr>
      </p:pic>
      <p:pic>
        <p:nvPicPr>
          <p:cNvPr id="61" name="Picture 60">
            <a:extLst>
              <a:ext uri="{FF2B5EF4-FFF2-40B4-BE49-F238E27FC236}">
                <a16:creationId xmlns:a16="http://schemas.microsoft.com/office/drawing/2014/main" id="{ACD2D5A7-AA24-48E2-9A04-4FEF86486149}"/>
              </a:ext>
            </a:extLst>
          </p:cNvPr>
          <p:cNvPicPr/>
          <p:nvPr/>
        </p:nvPicPr>
        <p:blipFill>
          <a:blip r:embed="rId4">
            <a:extLst>
              <a:ext uri="{28A0092B-C50C-407E-A947-70E740481C1C}">
                <a14:useLocalDpi xmlns:a14="http://schemas.microsoft.com/office/drawing/2010/main" val="0"/>
              </a:ext>
            </a:extLst>
          </a:blip>
          <a:stretch>
            <a:fillRect/>
          </a:stretch>
        </p:blipFill>
        <p:spPr>
          <a:xfrm>
            <a:off x="8448353" y="1410649"/>
            <a:ext cx="190500" cy="190500"/>
          </a:xfrm>
          <a:prstGeom prst="rect">
            <a:avLst/>
          </a:prstGeom>
        </p:spPr>
      </p:pic>
      <p:sp>
        <p:nvSpPr>
          <p:cNvPr id="62" name="Rectangle 61">
            <a:extLst>
              <a:ext uri="{FF2B5EF4-FFF2-40B4-BE49-F238E27FC236}">
                <a16:creationId xmlns:a16="http://schemas.microsoft.com/office/drawing/2014/main" id="{1596A126-4A56-4141-B919-2733AC8B53C9}"/>
              </a:ext>
            </a:extLst>
          </p:cNvPr>
          <p:cNvSpPr/>
          <p:nvPr/>
        </p:nvSpPr>
        <p:spPr>
          <a:xfrm>
            <a:off x="61743" y="3840674"/>
            <a:ext cx="1640276" cy="1756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1100" b="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BACKEND</a:t>
            </a:r>
            <a:endParaRPr lang="en-IN" sz="1100">
              <a:effectLst/>
              <a:ea typeface="Calibri" panose="020F0502020204030204" pitchFamily="34" charset="0"/>
              <a:cs typeface="Times New Roman" panose="02020603050405020304" pitchFamily="18" charset="0"/>
            </a:endParaRPr>
          </a:p>
        </p:txBody>
      </p:sp>
      <p:sp>
        <p:nvSpPr>
          <p:cNvPr id="68" name="Rectangle 67">
            <a:extLst>
              <a:ext uri="{FF2B5EF4-FFF2-40B4-BE49-F238E27FC236}">
                <a16:creationId xmlns:a16="http://schemas.microsoft.com/office/drawing/2014/main" id="{7787156A-0C66-484E-B08D-77B59B9420B8}"/>
              </a:ext>
            </a:extLst>
          </p:cNvPr>
          <p:cNvSpPr/>
          <p:nvPr/>
        </p:nvSpPr>
        <p:spPr>
          <a:xfrm>
            <a:off x="1063256" y="2295411"/>
            <a:ext cx="1640276" cy="1054988"/>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100" dirty="0">
              <a:effectLst/>
              <a:ea typeface="Calibri" panose="020F0502020204030204" pitchFamily="34" charset="0"/>
              <a:cs typeface="Times New Roman" panose="02020603050405020304" pitchFamily="18" charset="0"/>
            </a:endParaRPr>
          </a:p>
        </p:txBody>
      </p:sp>
      <p:sp>
        <p:nvSpPr>
          <p:cNvPr id="71" name="Rectangle 70">
            <a:extLst>
              <a:ext uri="{FF2B5EF4-FFF2-40B4-BE49-F238E27FC236}">
                <a16:creationId xmlns:a16="http://schemas.microsoft.com/office/drawing/2014/main" id="{669E5BEB-D6E6-4184-AEE4-C179BDE1E3EB}"/>
              </a:ext>
            </a:extLst>
          </p:cNvPr>
          <p:cNvSpPr/>
          <p:nvPr/>
        </p:nvSpPr>
        <p:spPr>
          <a:xfrm>
            <a:off x="61743" y="4027956"/>
            <a:ext cx="1640276" cy="1040059"/>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100" dirty="0">
              <a:effectLst/>
              <a:ea typeface="Calibri" panose="020F0502020204030204" pitchFamily="34" charset="0"/>
              <a:cs typeface="Times New Roman" panose="02020603050405020304" pitchFamily="18" charset="0"/>
            </a:endParaRPr>
          </a:p>
        </p:txBody>
      </p:sp>
      <p:sp>
        <p:nvSpPr>
          <p:cNvPr id="72" name="Rectangle 71">
            <a:extLst>
              <a:ext uri="{FF2B5EF4-FFF2-40B4-BE49-F238E27FC236}">
                <a16:creationId xmlns:a16="http://schemas.microsoft.com/office/drawing/2014/main" id="{FBA78910-A7BA-45D4-813D-8CE639DEFDF5}"/>
              </a:ext>
            </a:extLst>
          </p:cNvPr>
          <p:cNvSpPr/>
          <p:nvPr/>
        </p:nvSpPr>
        <p:spPr>
          <a:xfrm>
            <a:off x="62935" y="4078934"/>
            <a:ext cx="1640276" cy="923330"/>
          </a:xfrm>
          <a:prstGeom prst="rect">
            <a:avLst/>
          </a:prstGeom>
        </p:spPr>
        <p:txBody>
          <a:bodyPr wrap="square">
            <a:spAutoFit/>
          </a:bodyPr>
          <a:lstStyle/>
          <a:p>
            <a:r>
              <a:rPr lang="en-US" sz="900" b="1" dirty="0"/>
              <a:t>Data Storage:</a:t>
            </a:r>
            <a:r>
              <a:rPr lang="en-US" sz="900" dirty="0"/>
              <a:t> Data stored when the user gives the test</a:t>
            </a:r>
            <a:endParaRPr lang="en-US" sz="900" b="1" dirty="0"/>
          </a:p>
          <a:p>
            <a:endParaRPr lang="en-US" sz="900" b="1" dirty="0"/>
          </a:p>
          <a:p>
            <a:r>
              <a:rPr lang="en-US" sz="900" b="1" dirty="0"/>
              <a:t>Result</a:t>
            </a:r>
            <a:r>
              <a:rPr lang="en-US" sz="900" dirty="0"/>
              <a:t>: Best possible career option based on answers given</a:t>
            </a:r>
            <a:endParaRPr lang="en-IN" sz="900" dirty="0"/>
          </a:p>
        </p:txBody>
      </p:sp>
      <p:sp>
        <p:nvSpPr>
          <p:cNvPr id="74" name="Rectangle 73">
            <a:extLst>
              <a:ext uri="{FF2B5EF4-FFF2-40B4-BE49-F238E27FC236}">
                <a16:creationId xmlns:a16="http://schemas.microsoft.com/office/drawing/2014/main" id="{98B46195-E90D-478E-A2F4-DF4D18D39590}"/>
              </a:ext>
            </a:extLst>
          </p:cNvPr>
          <p:cNvSpPr/>
          <p:nvPr/>
        </p:nvSpPr>
        <p:spPr>
          <a:xfrm>
            <a:off x="2515290" y="4253159"/>
            <a:ext cx="916305" cy="845820"/>
          </a:xfrm>
          <a:prstGeom prst="rect">
            <a:avLst/>
          </a:prstGeom>
          <a:solidFill>
            <a:schemeClr val="bg1"/>
          </a:solidFill>
          <a:ln/>
        </p:spPr>
        <p:style>
          <a:lnRef idx="0">
            <a:schemeClr val="accent3"/>
          </a:lnRef>
          <a:fillRef idx="3">
            <a:schemeClr val="accent3"/>
          </a:fillRef>
          <a:effectRef idx="3">
            <a:schemeClr val="accent3"/>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endPar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07000"/>
              </a:lnSpc>
              <a:spcAft>
                <a:spcPts val="800"/>
              </a:spcAft>
            </a:pPr>
            <a:r>
              <a:rPr lang="en-GB" sz="1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Career Field Display</a:t>
            </a:r>
            <a:endParaRPr lang="en-IN" sz="1100" dirty="0">
              <a:effectLst/>
              <a:ea typeface="Calibri" panose="020F0502020204030204" pitchFamily="34" charset="0"/>
              <a:cs typeface="Times New Roman" panose="02020603050405020304" pitchFamily="18" charset="0"/>
            </a:endParaRPr>
          </a:p>
        </p:txBody>
      </p:sp>
      <p:pic>
        <p:nvPicPr>
          <p:cNvPr id="75" name="Picture 74">
            <a:extLst>
              <a:ext uri="{FF2B5EF4-FFF2-40B4-BE49-F238E27FC236}">
                <a16:creationId xmlns:a16="http://schemas.microsoft.com/office/drawing/2014/main" id="{BBE1C615-7F2A-4FEE-A833-5F8B59874E22}"/>
              </a:ext>
            </a:extLst>
          </p:cNvPr>
          <p:cNvPicPr/>
          <p:nvPr/>
        </p:nvPicPr>
        <p:blipFill>
          <a:blip r:embed="rId6">
            <a:extLst>
              <a:ext uri="{28A0092B-C50C-407E-A947-70E740481C1C}">
                <a14:useLocalDpi xmlns:a14="http://schemas.microsoft.com/office/drawing/2010/main" val="0"/>
              </a:ext>
            </a:extLst>
          </a:blip>
          <a:stretch>
            <a:fillRect/>
          </a:stretch>
        </p:blipFill>
        <p:spPr>
          <a:xfrm>
            <a:off x="2531407" y="4311108"/>
            <a:ext cx="890706" cy="330719"/>
          </a:xfrm>
          <a:prstGeom prst="rect">
            <a:avLst/>
          </a:prstGeom>
        </p:spPr>
      </p:pic>
      <p:sp>
        <p:nvSpPr>
          <p:cNvPr id="76" name="Rectangle 75">
            <a:extLst>
              <a:ext uri="{FF2B5EF4-FFF2-40B4-BE49-F238E27FC236}">
                <a16:creationId xmlns:a16="http://schemas.microsoft.com/office/drawing/2014/main" id="{8C16BA02-6704-48FE-8325-0007F6A4F735}"/>
              </a:ext>
            </a:extLst>
          </p:cNvPr>
          <p:cNvSpPr/>
          <p:nvPr/>
        </p:nvSpPr>
        <p:spPr>
          <a:xfrm>
            <a:off x="1080754" y="2112912"/>
            <a:ext cx="1622778" cy="1707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11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FRONTEND</a:t>
            </a:r>
            <a:endParaRPr lang="en-IN" sz="1100" dirty="0">
              <a:effectLst/>
              <a:ea typeface="Calibri" panose="020F0502020204030204" pitchFamily="34" charset="0"/>
              <a:cs typeface="Times New Roman" panose="02020603050405020304" pitchFamily="18" charset="0"/>
            </a:endParaRPr>
          </a:p>
        </p:txBody>
      </p:sp>
      <p:sp>
        <p:nvSpPr>
          <p:cNvPr id="77" name="TextBox 76">
            <a:extLst>
              <a:ext uri="{FF2B5EF4-FFF2-40B4-BE49-F238E27FC236}">
                <a16:creationId xmlns:a16="http://schemas.microsoft.com/office/drawing/2014/main" id="{C700AF60-77DE-4931-BF1F-73D21A27C71B}"/>
              </a:ext>
            </a:extLst>
          </p:cNvPr>
          <p:cNvSpPr txBox="1"/>
          <p:nvPr/>
        </p:nvSpPr>
        <p:spPr>
          <a:xfrm>
            <a:off x="1117408" y="2285772"/>
            <a:ext cx="1557419" cy="1723549"/>
          </a:xfrm>
          <a:prstGeom prst="rect">
            <a:avLst/>
          </a:prstGeom>
          <a:noFill/>
        </p:spPr>
        <p:txBody>
          <a:bodyPr wrap="square" rtlCol="0">
            <a:spAutoFit/>
          </a:bodyPr>
          <a:lstStyle/>
          <a:p>
            <a:pPr lvl="0"/>
            <a:r>
              <a:rPr lang="en-US" sz="800" b="1" dirty="0"/>
              <a:t>New Register</a:t>
            </a:r>
            <a:r>
              <a:rPr lang="en-US" sz="800" dirty="0"/>
              <a:t>: Data gets stored</a:t>
            </a:r>
            <a:endParaRPr lang="en-IN" sz="800" dirty="0"/>
          </a:p>
          <a:p>
            <a:r>
              <a:rPr lang="en-US" sz="800" dirty="0"/>
              <a:t>in tabular form</a:t>
            </a:r>
            <a:br>
              <a:rPr lang="en-US" sz="800" dirty="0"/>
            </a:br>
            <a:r>
              <a:rPr lang="en-US" sz="800" b="1" dirty="0"/>
              <a:t>Login</a:t>
            </a:r>
            <a:r>
              <a:rPr lang="en-US" sz="800" dirty="0"/>
              <a:t>: Entered data is again matched with stored data</a:t>
            </a:r>
            <a:endParaRPr lang="en-IN" sz="800" dirty="0"/>
          </a:p>
          <a:p>
            <a:pPr lvl="0"/>
            <a:r>
              <a:rPr lang="en-US" sz="800" dirty="0"/>
              <a:t>If “</a:t>
            </a:r>
            <a:r>
              <a:rPr lang="en-US" sz="800" b="1" dirty="0"/>
              <a:t>Login == New Register</a:t>
            </a:r>
            <a:r>
              <a:rPr lang="en-US" sz="800" dirty="0"/>
              <a:t>”,</a:t>
            </a:r>
            <a:endParaRPr lang="en-IN" sz="800" b="1" dirty="0"/>
          </a:p>
          <a:p>
            <a:r>
              <a:rPr lang="en-US" sz="800" dirty="0"/>
              <a:t>then secured login is successful</a:t>
            </a:r>
            <a:endParaRPr lang="en-IN" sz="800" dirty="0"/>
          </a:p>
          <a:p>
            <a:br>
              <a:rPr lang="en-US" dirty="0"/>
            </a:br>
            <a:endParaRPr lang="en-IN" dirty="0"/>
          </a:p>
          <a:p>
            <a:endParaRPr lang="en-IN" dirty="0"/>
          </a:p>
        </p:txBody>
      </p:sp>
      <p:cxnSp>
        <p:nvCxnSpPr>
          <p:cNvPr id="78" name="Straight Arrow Connector 77">
            <a:extLst>
              <a:ext uri="{FF2B5EF4-FFF2-40B4-BE49-F238E27FC236}">
                <a16:creationId xmlns:a16="http://schemas.microsoft.com/office/drawing/2014/main" id="{326FFF8A-9B7A-4D32-83AC-2164650A64BD}"/>
              </a:ext>
            </a:extLst>
          </p:cNvPr>
          <p:cNvCxnSpPr>
            <a:cxnSpLocks/>
          </p:cNvCxnSpPr>
          <p:nvPr/>
        </p:nvCxnSpPr>
        <p:spPr>
          <a:xfrm flipH="1" flipV="1">
            <a:off x="1720794" y="4564653"/>
            <a:ext cx="743669" cy="359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7215782E-8334-4E52-AB11-00ADCDBF41ED}"/>
              </a:ext>
            </a:extLst>
          </p:cNvPr>
          <p:cNvSpPr txBox="1"/>
          <p:nvPr/>
        </p:nvSpPr>
        <p:spPr>
          <a:xfrm>
            <a:off x="2583858" y="-39376"/>
            <a:ext cx="4569077" cy="646331"/>
          </a:xfrm>
          <a:prstGeom prst="rect">
            <a:avLst/>
          </a:prstGeom>
          <a:noFill/>
        </p:spPr>
        <p:txBody>
          <a:bodyPr wrap="square" rtlCol="0">
            <a:spAutoFit/>
          </a:bodyPr>
          <a:lstStyle/>
          <a:p>
            <a:r>
              <a:rPr lang="en-IN" sz="3600" dirty="0">
                <a:solidFill>
                  <a:schemeClr val="accent2"/>
                </a:solidFill>
              </a:rPr>
              <a:t>PROJECT FLOW</a:t>
            </a:r>
          </a:p>
        </p:txBody>
      </p:sp>
      <p:sp>
        <p:nvSpPr>
          <p:cNvPr id="51" name="Google Shape;596;p17">
            <a:extLst>
              <a:ext uri="{FF2B5EF4-FFF2-40B4-BE49-F238E27FC236}">
                <a16:creationId xmlns:a16="http://schemas.microsoft.com/office/drawing/2014/main" id="{4A2D1008-253B-45AC-B443-61BEFA98C89B}"/>
              </a:ext>
            </a:extLst>
          </p:cNvPr>
          <p:cNvSpPr txBox="1">
            <a:spLocks noGrp="1"/>
          </p:cNvSpPr>
          <p:nvPr>
            <p:ph type="sldNum" idx="12"/>
          </p:nvPr>
        </p:nvSpPr>
        <p:spPr>
          <a:xfrm>
            <a:off x="8607774" y="46366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IN" dirty="0"/>
              <a:t>5</a:t>
            </a:r>
            <a:endParaRPr dirty="0"/>
          </a:p>
        </p:txBody>
      </p:sp>
    </p:spTree>
    <p:extLst>
      <p:ext uri="{BB962C8B-B14F-4D97-AF65-F5344CB8AC3E}">
        <p14:creationId xmlns:p14="http://schemas.microsoft.com/office/powerpoint/2010/main" val="826415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3"/>
        <p:cNvGrpSpPr/>
        <p:nvPr/>
      </p:nvGrpSpPr>
      <p:grpSpPr>
        <a:xfrm>
          <a:off x="0" y="0"/>
          <a:ext cx="0" cy="0"/>
          <a:chOff x="0" y="0"/>
          <a:chExt cx="0" cy="0"/>
        </a:xfrm>
      </p:grpSpPr>
      <p:sp>
        <p:nvSpPr>
          <p:cNvPr id="1044" name="Google Shape;1044;p24"/>
          <p:cNvSpPr txBox="1">
            <a:spLocks noGrp="1"/>
          </p:cNvSpPr>
          <p:nvPr>
            <p:ph type="title"/>
          </p:nvPr>
        </p:nvSpPr>
        <p:spPr>
          <a:xfrm>
            <a:off x="189554" y="145849"/>
            <a:ext cx="9193427"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sz="3600" dirty="0"/>
              <a:t>METHOD TABLE &amp; TECHNOLOGY STACK</a:t>
            </a:r>
          </a:p>
        </p:txBody>
      </p:sp>
      <p:graphicFrame>
        <p:nvGraphicFramePr>
          <p:cNvPr id="2" name="Table 1">
            <a:extLst>
              <a:ext uri="{FF2B5EF4-FFF2-40B4-BE49-F238E27FC236}">
                <a16:creationId xmlns:a16="http://schemas.microsoft.com/office/drawing/2014/main" id="{9E26C8B4-142E-41A6-88FC-B95C2697197A}"/>
              </a:ext>
            </a:extLst>
          </p:cNvPr>
          <p:cNvGraphicFramePr>
            <a:graphicFrameLocks noGrp="1"/>
          </p:cNvGraphicFramePr>
          <p:nvPr>
            <p:extLst>
              <p:ext uri="{D42A27DB-BD31-4B8C-83A1-F6EECF244321}">
                <p14:modId xmlns:p14="http://schemas.microsoft.com/office/powerpoint/2010/main" val="1554512552"/>
              </p:ext>
            </p:extLst>
          </p:nvPr>
        </p:nvGraphicFramePr>
        <p:xfrm>
          <a:off x="263765" y="1157414"/>
          <a:ext cx="4875322" cy="3598883"/>
        </p:xfrm>
        <a:graphic>
          <a:graphicData uri="http://schemas.openxmlformats.org/drawingml/2006/table">
            <a:tbl>
              <a:tblPr firstRow="1" firstCol="1" bandRow="1">
                <a:tableStyleId>{3BCE89EE-A2A7-458A-97F9-A2F893B87D5F}</a:tableStyleId>
              </a:tblPr>
              <a:tblGrid>
                <a:gridCol w="915739">
                  <a:extLst>
                    <a:ext uri="{9D8B030D-6E8A-4147-A177-3AD203B41FA5}">
                      <a16:colId xmlns:a16="http://schemas.microsoft.com/office/drawing/2014/main" val="2986826294"/>
                    </a:ext>
                  </a:extLst>
                </a:gridCol>
                <a:gridCol w="1767417">
                  <a:extLst>
                    <a:ext uri="{9D8B030D-6E8A-4147-A177-3AD203B41FA5}">
                      <a16:colId xmlns:a16="http://schemas.microsoft.com/office/drawing/2014/main" val="994715447"/>
                    </a:ext>
                  </a:extLst>
                </a:gridCol>
                <a:gridCol w="2192166">
                  <a:extLst>
                    <a:ext uri="{9D8B030D-6E8A-4147-A177-3AD203B41FA5}">
                      <a16:colId xmlns:a16="http://schemas.microsoft.com/office/drawing/2014/main" val="4091594139"/>
                    </a:ext>
                  </a:extLst>
                </a:gridCol>
              </a:tblGrid>
              <a:tr h="664549">
                <a:tc>
                  <a:txBody>
                    <a:bodyPr/>
                    <a:lstStyle/>
                    <a:p>
                      <a:pPr>
                        <a:lnSpc>
                          <a:spcPct val="107000"/>
                        </a:lnSpc>
                        <a:spcAft>
                          <a:spcPts val="0"/>
                        </a:spcAft>
                      </a:pPr>
                      <a:r>
                        <a:rPr lang="en-US" sz="1000" b="1" dirty="0">
                          <a:solidFill>
                            <a:schemeClr val="accent2"/>
                          </a:solidFill>
                          <a:effectLst/>
                        </a:rPr>
                        <a:t>Categories</a:t>
                      </a:r>
                      <a:endParaRPr lang="en-IN" sz="800" b="1"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1000" b="1" dirty="0">
                          <a:solidFill>
                            <a:schemeClr val="accent2"/>
                          </a:solidFill>
                          <a:effectLst/>
                        </a:rPr>
                        <a:t>Career Opportunities</a:t>
                      </a:r>
                      <a:endParaRPr lang="en-IN" sz="800" b="1"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1000" b="1" dirty="0">
                          <a:solidFill>
                            <a:schemeClr val="accent2"/>
                          </a:solidFill>
                          <a:effectLst/>
                        </a:rPr>
                        <a:t>Aptitude</a:t>
                      </a:r>
                      <a:endParaRPr lang="en-IN" sz="800" b="1"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extLst>
                  <a:ext uri="{0D108BD9-81ED-4DB2-BD59-A6C34878D82A}">
                    <a16:rowId xmlns:a16="http://schemas.microsoft.com/office/drawing/2014/main" val="3444201454"/>
                  </a:ext>
                </a:extLst>
              </a:tr>
              <a:tr h="417186">
                <a:tc>
                  <a:txBody>
                    <a:bodyPr/>
                    <a:lstStyle/>
                    <a:p>
                      <a:pPr>
                        <a:lnSpc>
                          <a:spcPct val="107000"/>
                        </a:lnSpc>
                        <a:spcAft>
                          <a:spcPts val="0"/>
                        </a:spcAft>
                      </a:pPr>
                      <a:r>
                        <a:rPr lang="en-US" sz="800">
                          <a:solidFill>
                            <a:schemeClr val="accent2"/>
                          </a:solidFill>
                          <a:effectLst/>
                        </a:rPr>
                        <a:t>Realistic</a:t>
                      </a:r>
                      <a:endParaRPr lang="en-IN" sz="8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engineers, architecture, dietitian, criminal justice, forestry and athlete.</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spatial, temporal reasoning</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extLst>
                  <a:ext uri="{0D108BD9-81ED-4DB2-BD59-A6C34878D82A}">
                    <a16:rowId xmlns:a16="http://schemas.microsoft.com/office/drawing/2014/main" val="2662691869"/>
                  </a:ext>
                </a:extLst>
              </a:tr>
              <a:tr h="556159">
                <a:tc>
                  <a:txBody>
                    <a:bodyPr/>
                    <a:lstStyle/>
                    <a:p>
                      <a:pPr>
                        <a:lnSpc>
                          <a:spcPct val="107000"/>
                        </a:lnSpc>
                        <a:spcAft>
                          <a:spcPts val="0"/>
                        </a:spcAft>
                      </a:pPr>
                      <a:r>
                        <a:rPr lang="en-US" sz="800" dirty="0">
                          <a:solidFill>
                            <a:schemeClr val="accent2"/>
                          </a:solidFill>
                          <a:effectLst/>
                        </a:rPr>
                        <a:t>Investigative</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biology, chemistry, computer science, economics, law, math, psychology and data analyst.</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quantitative aptitude</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extLst>
                  <a:ext uri="{0D108BD9-81ED-4DB2-BD59-A6C34878D82A}">
                    <a16:rowId xmlns:a16="http://schemas.microsoft.com/office/drawing/2014/main" val="3589009485"/>
                  </a:ext>
                </a:extLst>
              </a:tr>
              <a:tr h="415355">
                <a:tc>
                  <a:txBody>
                    <a:bodyPr/>
                    <a:lstStyle/>
                    <a:p>
                      <a:pPr>
                        <a:lnSpc>
                          <a:spcPct val="107000"/>
                        </a:lnSpc>
                        <a:spcAft>
                          <a:spcPts val="0"/>
                        </a:spcAft>
                      </a:pPr>
                      <a:r>
                        <a:rPr lang="en-US" sz="800" dirty="0">
                          <a:solidFill>
                            <a:schemeClr val="accent2"/>
                          </a:solidFill>
                          <a:effectLst/>
                        </a:rPr>
                        <a:t>Artistic</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advertising, art, graphic design, music, theater and writer.</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verbal aptitude</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extLst>
                  <a:ext uri="{0D108BD9-81ED-4DB2-BD59-A6C34878D82A}">
                    <a16:rowId xmlns:a16="http://schemas.microsoft.com/office/drawing/2014/main" val="3889304907"/>
                  </a:ext>
                </a:extLst>
              </a:tr>
              <a:tr h="556159">
                <a:tc>
                  <a:txBody>
                    <a:bodyPr/>
                    <a:lstStyle/>
                    <a:p>
                      <a:pPr>
                        <a:lnSpc>
                          <a:spcPct val="107000"/>
                        </a:lnSpc>
                        <a:spcAft>
                          <a:spcPts val="0"/>
                        </a:spcAft>
                      </a:pPr>
                      <a:r>
                        <a:rPr lang="en-US" sz="800" dirty="0">
                          <a:solidFill>
                            <a:schemeClr val="accent2"/>
                          </a:solidFill>
                          <a:effectLst/>
                        </a:rPr>
                        <a:t>Social</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communications, anthropology, education, nursing, religion, sociology and social work.</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interpersonal competencies, skill in mentoring, treating, healing, or teaching others(situational)</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extLst>
                  <a:ext uri="{0D108BD9-81ED-4DB2-BD59-A6C34878D82A}">
                    <a16:rowId xmlns:a16="http://schemas.microsoft.com/office/drawing/2014/main" val="141623300"/>
                  </a:ext>
                </a:extLst>
              </a:tr>
              <a:tr h="433316">
                <a:tc>
                  <a:txBody>
                    <a:bodyPr/>
                    <a:lstStyle/>
                    <a:p>
                      <a:pPr>
                        <a:lnSpc>
                          <a:spcPct val="107000"/>
                        </a:lnSpc>
                        <a:spcAft>
                          <a:spcPts val="0"/>
                        </a:spcAft>
                      </a:pPr>
                      <a:r>
                        <a:rPr lang="en-US" sz="800" dirty="0">
                          <a:solidFill>
                            <a:schemeClr val="accent2"/>
                          </a:solidFill>
                          <a:effectLst/>
                        </a:rPr>
                        <a:t>Enterprising</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business, finance, law enforcement, real estate,  marketing and journalism.</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skills in persuasion or manipulation of others.(situational)</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extLst>
                  <a:ext uri="{0D108BD9-81ED-4DB2-BD59-A6C34878D82A}">
                    <a16:rowId xmlns:a16="http://schemas.microsoft.com/office/drawing/2014/main" val="2055279782"/>
                  </a:ext>
                </a:extLst>
              </a:tr>
              <a:tr h="556159">
                <a:tc>
                  <a:txBody>
                    <a:bodyPr/>
                    <a:lstStyle/>
                    <a:p>
                      <a:pPr>
                        <a:lnSpc>
                          <a:spcPct val="107000"/>
                        </a:lnSpc>
                        <a:spcAft>
                          <a:spcPts val="0"/>
                        </a:spcAft>
                      </a:pPr>
                      <a:r>
                        <a:rPr lang="en-US" sz="800">
                          <a:solidFill>
                            <a:schemeClr val="accent2"/>
                          </a:solidFill>
                          <a:effectLst/>
                        </a:rPr>
                        <a:t>Conventional</a:t>
                      </a:r>
                      <a:endParaRPr lang="en-IN" sz="80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accounting, computer information system, library science and administrative work.</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tc>
                  <a:txBody>
                    <a:bodyPr/>
                    <a:lstStyle/>
                    <a:p>
                      <a:pPr>
                        <a:lnSpc>
                          <a:spcPct val="107000"/>
                        </a:lnSpc>
                        <a:spcAft>
                          <a:spcPts val="0"/>
                        </a:spcAft>
                      </a:pPr>
                      <a:r>
                        <a:rPr lang="en-US" sz="800" dirty="0">
                          <a:solidFill>
                            <a:schemeClr val="accent2"/>
                          </a:solidFill>
                          <a:effectLst/>
                        </a:rPr>
                        <a:t>data manipulation, perceptual speed and numerical computation.</a:t>
                      </a:r>
                      <a:endParaRPr lang="en-IN" sz="8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txBody>
                  <a:tcPr marL="49983" marR="49983" marT="0" marB="0">
                    <a:noFill/>
                  </a:tcPr>
                </a:tc>
                <a:extLst>
                  <a:ext uri="{0D108BD9-81ED-4DB2-BD59-A6C34878D82A}">
                    <a16:rowId xmlns:a16="http://schemas.microsoft.com/office/drawing/2014/main" val="2554404648"/>
                  </a:ext>
                </a:extLst>
              </a:tr>
            </a:tbl>
          </a:graphicData>
        </a:graphic>
      </p:graphicFrame>
      <p:sp>
        <p:nvSpPr>
          <p:cNvPr id="98" name="Google Shape;596;p17">
            <a:extLst>
              <a:ext uri="{FF2B5EF4-FFF2-40B4-BE49-F238E27FC236}">
                <a16:creationId xmlns:a16="http://schemas.microsoft.com/office/drawing/2014/main" id="{B5167F2C-F95C-4690-AF04-24BA83251D09}"/>
              </a:ext>
            </a:extLst>
          </p:cNvPr>
          <p:cNvSpPr txBox="1">
            <a:spLocks noGrp="1"/>
          </p:cNvSpPr>
          <p:nvPr>
            <p:ph type="sldNum" idx="12"/>
          </p:nvPr>
        </p:nvSpPr>
        <p:spPr>
          <a:xfrm>
            <a:off x="8607774" y="46366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IN" dirty="0"/>
              <a:t>6</a:t>
            </a:r>
            <a:endParaRPr dirty="0"/>
          </a:p>
        </p:txBody>
      </p:sp>
      <p:pic>
        <p:nvPicPr>
          <p:cNvPr id="4" name="Picture 3">
            <a:extLst>
              <a:ext uri="{FF2B5EF4-FFF2-40B4-BE49-F238E27FC236}">
                <a16:creationId xmlns:a16="http://schemas.microsoft.com/office/drawing/2014/main" id="{D1443850-8E2A-40C5-8F09-BA4C640AEF46}"/>
              </a:ext>
            </a:extLst>
          </p:cNvPr>
          <p:cNvPicPr>
            <a:picLocks noChangeAspect="1"/>
          </p:cNvPicPr>
          <p:nvPr/>
        </p:nvPicPr>
        <p:blipFill>
          <a:blip r:embed="rId3"/>
          <a:stretch>
            <a:fillRect/>
          </a:stretch>
        </p:blipFill>
        <p:spPr>
          <a:xfrm>
            <a:off x="5343926" y="1096783"/>
            <a:ext cx="3610520" cy="3598883"/>
          </a:xfrm>
          <a:prstGeom prst="rect">
            <a:avLst/>
          </a:prstGeom>
        </p:spPr>
      </p:pic>
    </p:spTree>
    <p:extLst>
      <p:ext uri="{BB962C8B-B14F-4D97-AF65-F5344CB8AC3E}">
        <p14:creationId xmlns:p14="http://schemas.microsoft.com/office/powerpoint/2010/main" val="74031196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D1389-1C8C-4D83-9D3F-C6AFC1E7B5E2}"/>
              </a:ext>
            </a:extLst>
          </p:cNvPr>
          <p:cNvSpPr>
            <a:spLocks noGrp="1"/>
          </p:cNvSpPr>
          <p:nvPr>
            <p:ph type="title"/>
          </p:nvPr>
        </p:nvSpPr>
        <p:spPr>
          <a:xfrm>
            <a:off x="1167425" y="133218"/>
            <a:ext cx="7327845" cy="676150"/>
          </a:xfrm>
        </p:spPr>
        <p:txBody>
          <a:bodyPr/>
          <a:lstStyle/>
          <a:p>
            <a:r>
              <a:rPr lang="en-IN" sz="3600" dirty="0"/>
              <a:t>DEPENDENCIES &amp; ADVANTAGES</a:t>
            </a:r>
          </a:p>
        </p:txBody>
      </p:sp>
      <p:sp>
        <p:nvSpPr>
          <p:cNvPr id="3" name="Slide Number Placeholder 2">
            <a:extLst>
              <a:ext uri="{FF2B5EF4-FFF2-40B4-BE49-F238E27FC236}">
                <a16:creationId xmlns:a16="http://schemas.microsoft.com/office/drawing/2014/main" id="{E2BDC9A1-AFA2-4C21-B5AF-4C598F334DD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4" name="Rectangle: Rounded Corners 3">
            <a:extLst>
              <a:ext uri="{FF2B5EF4-FFF2-40B4-BE49-F238E27FC236}">
                <a16:creationId xmlns:a16="http://schemas.microsoft.com/office/drawing/2014/main" id="{4B2221B6-1699-4476-973D-64159AADF003}"/>
              </a:ext>
            </a:extLst>
          </p:cNvPr>
          <p:cNvSpPr/>
          <p:nvPr/>
        </p:nvSpPr>
        <p:spPr>
          <a:xfrm>
            <a:off x="614055" y="1106357"/>
            <a:ext cx="3420426" cy="3629247"/>
          </a:xfrm>
          <a:prstGeom prst="roundRect">
            <a:avLst/>
          </a:prstGeom>
          <a:solidFill>
            <a:schemeClr val="accent2">
              <a:lumMod val="20000"/>
              <a:lumOff val="80000"/>
            </a:schemeClr>
          </a:solidFill>
        </p:spPr>
        <p:style>
          <a:lnRef idx="1">
            <a:schemeClr val="accent2"/>
          </a:lnRef>
          <a:fillRef idx="3">
            <a:schemeClr val="accent2"/>
          </a:fillRef>
          <a:effectRef idx="2">
            <a:schemeClr val="accent2"/>
          </a:effectRef>
          <a:fontRef idx="minor">
            <a:schemeClr val="lt1"/>
          </a:fontRef>
        </p:style>
        <p:txBody>
          <a:bodyPr rtlCol="0" anchor="ctr"/>
          <a:lstStyle/>
          <a:p>
            <a:pPr marL="285750" indent="-285750">
              <a:buFont typeface="Wingdings" panose="05000000000000000000" pitchFamily="2" charset="2"/>
              <a:buChar char="Ø"/>
            </a:pPr>
            <a:r>
              <a:rPr lang="en-US" b="1" dirty="0">
                <a:solidFill>
                  <a:schemeClr val="accent2"/>
                </a:solidFill>
              </a:rPr>
              <a:t>On-boarding user on application</a:t>
            </a:r>
            <a:endParaRPr lang="en-IN" dirty="0">
              <a:solidFill>
                <a:schemeClr val="accent2"/>
              </a:solidFill>
            </a:endParaRPr>
          </a:p>
          <a:p>
            <a:pPr lvl="0"/>
            <a:r>
              <a:rPr lang="en-US" dirty="0">
                <a:solidFill>
                  <a:schemeClr val="accent2"/>
                </a:solidFill>
              </a:rPr>
              <a:t>Applicants profile created beforehand</a:t>
            </a:r>
            <a:endParaRPr lang="en-IN" dirty="0">
              <a:solidFill>
                <a:schemeClr val="accent2"/>
              </a:solidFill>
            </a:endParaRPr>
          </a:p>
          <a:p>
            <a:pPr lvl="0"/>
            <a:r>
              <a:rPr lang="en-US" dirty="0">
                <a:solidFill>
                  <a:schemeClr val="accent2"/>
                </a:solidFill>
              </a:rPr>
              <a:t>Basic degree required:- Matriculation</a:t>
            </a:r>
            <a:endParaRPr lang="en-IN" dirty="0">
              <a:solidFill>
                <a:schemeClr val="accent2"/>
              </a:solidFill>
            </a:endParaRPr>
          </a:p>
          <a:p>
            <a:r>
              <a:rPr lang="en-US" dirty="0">
                <a:solidFill>
                  <a:schemeClr val="accent2"/>
                </a:solidFill>
              </a:rPr>
              <a:t> </a:t>
            </a:r>
            <a:endParaRPr lang="en-IN" dirty="0">
              <a:solidFill>
                <a:schemeClr val="accent2"/>
              </a:solidFill>
            </a:endParaRPr>
          </a:p>
          <a:p>
            <a:pPr marL="285750" indent="-285750">
              <a:buFont typeface="Wingdings" panose="05000000000000000000" pitchFamily="2" charset="2"/>
              <a:buChar char="Ø"/>
            </a:pPr>
            <a:r>
              <a:rPr lang="en-US" b="1" dirty="0">
                <a:solidFill>
                  <a:schemeClr val="accent2"/>
                </a:solidFill>
              </a:rPr>
              <a:t>Information</a:t>
            </a:r>
            <a:endParaRPr lang="en-IN" dirty="0">
              <a:solidFill>
                <a:schemeClr val="accent2"/>
              </a:solidFill>
            </a:endParaRPr>
          </a:p>
          <a:p>
            <a:pPr lvl="0"/>
            <a:r>
              <a:rPr lang="en-US" dirty="0">
                <a:solidFill>
                  <a:schemeClr val="accent2"/>
                </a:solidFill>
              </a:rPr>
              <a:t>Applicants must provide their current educational status</a:t>
            </a:r>
            <a:endParaRPr lang="en-IN" dirty="0">
              <a:solidFill>
                <a:schemeClr val="accent2"/>
              </a:solidFill>
            </a:endParaRPr>
          </a:p>
          <a:p>
            <a:r>
              <a:rPr lang="en-US" dirty="0">
                <a:solidFill>
                  <a:schemeClr val="accent2"/>
                </a:solidFill>
              </a:rPr>
              <a:t> </a:t>
            </a:r>
            <a:endParaRPr lang="en-IN" dirty="0">
              <a:solidFill>
                <a:schemeClr val="accent2"/>
              </a:solidFill>
            </a:endParaRPr>
          </a:p>
          <a:p>
            <a:pPr marL="285750" indent="-285750">
              <a:buFont typeface="Wingdings" panose="05000000000000000000" pitchFamily="2" charset="2"/>
              <a:buChar char="Ø"/>
            </a:pPr>
            <a:r>
              <a:rPr lang="en-US" b="1" dirty="0">
                <a:solidFill>
                  <a:schemeClr val="accent2"/>
                </a:solidFill>
              </a:rPr>
              <a:t>Infrastructure</a:t>
            </a:r>
            <a:endParaRPr lang="en-IN" dirty="0">
              <a:solidFill>
                <a:schemeClr val="accent2"/>
              </a:solidFill>
            </a:endParaRPr>
          </a:p>
          <a:p>
            <a:pPr lvl="0"/>
            <a:r>
              <a:rPr lang="en-US" dirty="0">
                <a:solidFill>
                  <a:schemeClr val="accent2"/>
                </a:solidFill>
              </a:rPr>
              <a:t>Applicants should have the basic IT infrastructure to run the web application</a:t>
            </a:r>
            <a:endParaRPr lang="en-IN" dirty="0">
              <a:solidFill>
                <a:schemeClr val="accent2"/>
              </a:solidFill>
            </a:endParaRPr>
          </a:p>
          <a:p>
            <a:pPr algn="ctr"/>
            <a:endParaRPr lang="en-IN" dirty="0"/>
          </a:p>
        </p:txBody>
      </p:sp>
      <p:sp>
        <p:nvSpPr>
          <p:cNvPr id="5" name="Rectangle: Rounded Corners 4">
            <a:extLst>
              <a:ext uri="{FF2B5EF4-FFF2-40B4-BE49-F238E27FC236}">
                <a16:creationId xmlns:a16="http://schemas.microsoft.com/office/drawing/2014/main" id="{E45DEB9A-9A54-4E2F-81C4-6CF84E102DF7}"/>
              </a:ext>
            </a:extLst>
          </p:cNvPr>
          <p:cNvSpPr/>
          <p:nvPr/>
        </p:nvSpPr>
        <p:spPr>
          <a:xfrm>
            <a:off x="4802995" y="1106356"/>
            <a:ext cx="3420426" cy="3629247"/>
          </a:xfrm>
          <a:prstGeom prst="roundRect">
            <a:avLst/>
          </a:prstGeom>
          <a:solidFill>
            <a:schemeClr val="accent2">
              <a:lumMod val="20000"/>
              <a:lumOff val="80000"/>
            </a:schemeClr>
          </a:solidFill>
        </p:spPr>
        <p:style>
          <a:lnRef idx="1">
            <a:schemeClr val="accent2"/>
          </a:lnRef>
          <a:fillRef idx="3">
            <a:schemeClr val="accent2"/>
          </a:fillRef>
          <a:effectRef idx="2">
            <a:schemeClr val="accent2"/>
          </a:effectRef>
          <a:fontRef idx="minor">
            <a:schemeClr val="lt1"/>
          </a:fontRef>
        </p:style>
        <p:txBody>
          <a:bodyPr rtlCol="0" anchor="ctr"/>
          <a:lstStyle/>
          <a:p>
            <a:pPr marL="285750" indent="-285750">
              <a:buFont typeface="Wingdings" panose="05000000000000000000" pitchFamily="2" charset="2"/>
              <a:buChar char="Ø"/>
            </a:pPr>
            <a:r>
              <a:rPr lang="en-IN" dirty="0">
                <a:solidFill>
                  <a:schemeClr val="accent2"/>
                </a:solidFill>
                <a:latin typeface="Raleway Thin" panose="020B0604020202020204" charset="0"/>
              </a:rPr>
              <a:t>To make our software available to regional students in their regional language</a:t>
            </a:r>
          </a:p>
          <a:p>
            <a:pPr marL="285750" indent="-285750">
              <a:buFont typeface="Wingdings" panose="05000000000000000000" pitchFamily="2" charset="2"/>
              <a:buChar char="Ø"/>
            </a:pPr>
            <a:r>
              <a:rPr lang="en-IN" dirty="0">
                <a:solidFill>
                  <a:schemeClr val="accent2"/>
                </a:solidFill>
                <a:latin typeface="Raleway Thin" panose="020B0604020202020204" charset="0"/>
              </a:rPr>
              <a:t>To provide courses according to the career obtained</a:t>
            </a:r>
          </a:p>
          <a:p>
            <a:pPr marL="285750" indent="-285750">
              <a:buFont typeface="Wingdings" panose="05000000000000000000" pitchFamily="2" charset="2"/>
              <a:buChar char="Ø"/>
            </a:pPr>
            <a:r>
              <a:rPr lang="en-IN" dirty="0">
                <a:solidFill>
                  <a:schemeClr val="accent2"/>
                </a:solidFill>
                <a:latin typeface="Raleway Thin" panose="020B0604020202020204" charset="0"/>
              </a:rPr>
              <a:t>To provide list of colleges which would be best for their career field </a:t>
            </a:r>
          </a:p>
          <a:p>
            <a:pPr marL="285750" indent="-285750">
              <a:buFont typeface="Wingdings" panose="05000000000000000000" pitchFamily="2" charset="2"/>
              <a:buChar char="Ø"/>
            </a:pPr>
            <a:r>
              <a:rPr lang="en-IN" dirty="0">
                <a:solidFill>
                  <a:schemeClr val="accent2"/>
                </a:solidFill>
                <a:latin typeface="Raleway Thin" panose="020B0604020202020204" charset="0"/>
              </a:rPr>
              <a:t>To provide mentoring sessions after career obtained</a:t>
            </a:r>
          </a:p>
          <a:p>
            <a:pPr algn="ctr"/>
            <a:endParaRPr lang="en-IN" dirty="0"/>
          </a:p>
        </p:txBody>
      </p:sp>
    </p:spTree>
    <p:extLst>
      <p:ext uri="{BB962C8B-B14F-4D97-AF65-F5344CB8AC3E}">
        <p14:creationId xmlns:p14="http://schemas.microsoft.com/office/powerpoint/2010/main" val="1769136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187E9-FAAB-43AB-979E-15D353DF754B}"/>
              </a:ext>
            </a:extLst>
          </p:cNvPr>
          <p:cNvSpPr>
            <a:spLocks noGrp="1"/>
          </p:cNvSpPr>
          <p:nvPr>
            <p:ph type="title"/>
          </p:nvPr>
        </p:nvSpPr>
        <p:spPr>
          <a:xfrm>
            <a:off x="2029577" y="148399"/>
            <a:ext cx="5640900" cy="1082700"/>
          </a:xfrm>
        </p:spPr>
        <p:txBody>
          <a:bodyPr/>
          <a:lstStyle/>
          <a:p>
            <a:r>
              <a:rPr lang="en-IN" sz="3600" dirty="0"/>
              <a:t>IDEA OF OUR ML MODEL</a:t>
            </a:r>
          </a:p>
        </p:txBody>
      </p:sp>
      <p:sp>
        <p:nvSpPr>
          <p:cNvPr id="3" name="Slide Number Placeholder 2">
            <a:extLst>
              <a:ext uri="{FF2B5EF4-FFF2-40B4-BE49-F238E27FC236}">
                <a16:creationId xmlns:a16="http://schemas.microsoft.com/office/drawing/2014/main" id="{95A5C4EA-3F45-4B72-AD21-2B668AE84AB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5" name="Picture 4">
            <a:extLst>
              <a:ext uri="{FF2B5EF4-FFF2-40B4-BE49-F238E27FC236}">
                <a16:creationId xmlns:a16="http://schemas.microsoft.com/office/drawing/2014/main" id="{F4B9765C-B99E-40DE-9ACE-E2FB32A4D3B8}"/>
              </a:ext>
            </a:extLst>
          </p:cNvPr>
          <p:cNvPicPr>
            <a:picLocks noChangeAspect="1"/>
          </p:cNvPicPr>
          <p:nvPr/>
        </p:nvPicPr>
        <p:blipFill>
          <a:blip r:embed="rId2"/>
          <a:stretch>
            <a:fillRect/>
          </a:stretch>
        </p:blipFill>
        <p:spPr>
          <a:xfrm>
            <a:off x="487237" y="710515"/>
            <a:ext cx="8359346" cy="4284586"/>
          </a:xfrm>
          <a:prstGeom prst="rect">
            <a:avLst/>
          </a:prstGeom>
        </p:spPr>
      </p:pic>
    </p:spTree>
    <p:extLst>
      <p:ext uri="{BB962C8B-B14F-4D97-AF65-F5344CB8AC3E}">
        <p14:creationId xmlns:p14="http://schemas.microsoft.com/office/powerpoint/2010/main" val="2780341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70B42E-975E-400D-AE95-D055F9AE576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
        <p:nvSpPr>
          <p:cNvPr id="4" name="TextBox 3">
            <a:extLst>
              <a:ext uri="{FF2B5EF4-FFF2-40B4-BE49-F238E27FC236}">
                <a16:creationId xmlns:a16="http://schemas.microsoft.com/office/drawing/2014/main" id="{949B561A-E087-43C2-ABD0-CF4A83AFAB9C}"/>
              </a:ext>
            </a:extLst>
          </p:cNvPr>
          <p:cNvSpPr txBox="1"/>
          <p:nvPr/>
        </p:nvSpPr>
        <p:spPr>
          <a:xfrm>
            <a:off x="2940784" y="0"/>
            <a:ext cx="3262432" cy="646331"/>
          </a:xfrm>
          <a:prstGeom prst="rect">
            <a:avLst/>
          </a:prstGeom>
          <a:noFill/>
        </p:spPr>
        <p:txBody>
          <a:bodyPr wrap="none" rtlCol="0">
            <a:spAutoFit/>
          </a:bodyPr>
          <a:lstStyle/>
          <a:p>
            <a:r>
              <a:rPr lang="en-IN" sz="3600" dirty="0">
                <a:solidFill>
                  <a:schemeClr val="accent2"/>
                </a:solidFill>
              </a:rPr>
              <a:t>CONCLUSION</a:t>
            </a:r>
          </a:p>
        </p:txBody>
      </p:sp>
      <p:pic>
        <p:nvPicPr>
          <p:cNvPr id="3076" name="Picture 4" descr="Career Counselling | Career Guidance | Career Advice at Global ...">
            <a:extLst>
              <a:ext uri="{FF2B5EF4-FFF2-40B4-BE49-F238E27FC236}">
                <a16:creationId xmlns:a16="http://schemas.microsoft.com/office/drawing/2014/main" id="{C1AA3424-2A48-43AA-95E2-C4CBFF2DD3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09515" y="2809699"/>
            <a:ext cx="1434485" cy="189793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Rounded Corners 2">
            <a:extLst>
              <a:ext uri="{FF2B5EF4-FFF2-40B4-BE49-F238E27FC236}">
                <a16:creationId xmlns:a16="http://schemas.microsoft.com/office/drawing/2014/main" id="{791DD8EF-1742-46D6-8408-E2A55D272FE0}"/>
              </a:ext>
            </a:extLst>
          </p:cNvPr>
          <p:cNvSpPr/>
          <p:nvPr/>
        </p:nvSpPr>
        <p:spPr>
          <a:xfrm>
            <a:off x="1542632" y="849277"/>
            <a:ext cx="6166883" cy="378747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5" name="Rectangle 4">
            <a:extLst>
              <a:ext uri="{FF2B5EF4-FFF2-40B4-BE49-F238E27FC236}">
                <a16:creationId xmlns:a16="http://schemas.microsoft.com/office/drawing/2014/main" id="{842A869E-8D22-4628-81B6-6B15C23EC0F2}"/>
              </a:ext>
            </a:extLst>
          </p:cNvPr>
          <p:cNvSpPr/>
          <p:nvPr/>
        </p:nvSpPr>
        <p:spPr>
          <a:xfrm>
            <a:off x="2340074" y="1147705"/>
            <a:ext cx="4572000" cy="3323987"/>
          </a:xfrm>
          <a:prstGeom prst="rect">
            <a:avLst/>
          </a:prstGeom>
        </p:spPr>
        <p:txBody>
          <a:bodyPr>
            <a:spAutoFit/>
          </a:bodyPr>
          <a:lstStyle/>
          <a:p>
            <a:pPr algn="just"/>
            <a:r>
              <a:rPr lang="en-IN" dirty="0">
                <a:solidFill>
                  <a:schemeClr val="accent2"/>
                </a:solidFill>
                <a:latin typeface="Raleway Thin" panose="020B0604020202020204" charset="0"/>
              </a:rPr>
              <a:t>Major youth population in our country is unaware of the importance of choosing the best career path. Taking Indian education system into consideration we have designed this career counselling software so, that the youth knows what’s best for their career.</a:t>
            </a:r>
          </a:p>
          <a:p>
            <a:pPr algn="just"/>
            <a:endParaRPr lang="en-IN" dirty="0">
              <a:solidFill>
                <a:schemeClr val="accent2"/>
              </a:solidFill>
              <a:latin typeface="Raleway Thin" panose="020B0604020202020204" charset="0"/>
            </a:endParaRPr>
          </a:p>
          <a:p>
            <a:pPr algn="just"/>
            <a:r>
              <a:rPr lang="en-IN" dirty="0">
                <a:solidFill>
                  <a:schemeClr val="accent2"/>
                </a:solidFill>
                <a:latin typeface="Raleway Thin" panose="020B0604020202020204" charset="0"/>
              </a:rPr>
              <a:t>Most of the Indian parents do not believe in the career counselling system, for which the students do not come up for the career counselling sessions. Hence, our team is trying to reach those students in need through this career counselling software.</a:t>
            </a:r>
          </a:p>
          <a:p>
            <a:pPr algn="just"/>
            <a:endParaRPr lang="en-IN" dirty="0">
              <a:solidFill>
                <a:schemeClr val="accent2"/>
              </a:solidFill>
              <a:latin typeface="Raleway Thin" panose="020B0604020202020204" charset="0"/>
            </a:endParaRPr>
          </a:p>
          <a:p>
            <a:r>
              <a:rPr lang="en-IN" dirty="0">
                <a:solidFill>
                  <a:schemeClr val="accent2"/>
                </a:solidFill>
                <a:latin typeface="Raleway Thin" panose="020B0604020202020204" charset="0"/>
              </a:rPr>
              <a:t>WE BELIEVE IN MAKING A CHANGE!</a:t>
            </a:r>
          </a:p>
          <a:p>
            <a:r>
              <a:rPr lang="en-IN" dirty="0">
                <a:solidFill>
                  <a:schemeClr val="accent2"/>
                </a:solidFill>
                <a:latin typeface="Raleway Thin" panose="020B0604020202020204" charset="0"/>
              </a:rPr>
              <a:t>  </a:t>
            </a:r>
          </a:p>
        </p:txBody>
      </p:sp>
    </p:spTree>
    <p:extLst>
      <p:ext uri="{BB962C8B-B14F-4D97-AF65-F5344CB8AC3E}">
        <p14:creationId xmlns:p14="http://schemas.microsoft.com/office/powerpoint/2010/main" val="1709817266"/>
      </p:ext>
    </p:extLst>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1606</TotalTime>
  <Words>861</Words>
  <Application>Microsoft Office PowerPoint</Application>
  <PresentationFormat>On-screen Show (16:9)</PresentationFormat>
  <Paragraphs>148</Paragraphs>
  <Slides>10</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Carlito</vt:lpstr>
      <vt:lpstr>Wingdings</vt:lpstr>
      <vt:lpstr>Calibri</vt:lpstr>
      <vt:lpstr>Bahnschrift SemiBold SemiConden</vt:lpstr>
      <vt:lpstr>Arial</vt:lpstr>
      <vt:lpstr>Symbol</vt:lpstr>
      <vt:lpstr>Raleway Thin</vt:lpstr>
      <vt:lpstr>Times New Roman</vt:lpstr>
      <vt:lpstr>Barlow Light</vt:lpstr>
      <vt:lpstr>Gaoler template</vt:lpstr>
      <vt:lpstr>PowerPoint Presentation</vt:lpstr>
      <vt:lpstr>        MOTIVATION BEHIND THE IDEA</vt:lpstr>
      <vt:lpstr>PROPOSED APPROACH</vt:lpstr>
      <vt:lpstr>PowerPoint Presentation</vt:lpstr>
      <vt:lpstr>PowerPoint Presentation</vt:lpstr>
      <vt:lpstr>METHOD TABLE &amp; TECHNOLOGY STACK</vt:lpstr>
      <vt:lpstr>DEPENDENCIES &amp; ADVANTAGES</vt:lpstr>
      <vt:lpstr>IDEA OF OUR ML MODEL</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STATEMENT:DEVELOPING A CAREER COUNSELLING SOFTWARE GOVT. OF UTTARAKHAND (MK106) TEAM : BRANIACS_1.0</dc:title>
  <dc:creator>GAYATRI JENA</dc:creator>
  <cp:lastModifiedBy>Gayatri Jena</cp:lastModifiedBy>
  <cp:revision>109</cp:revision>
  <dcterms:modified xsi:type="dcterms:W3CDTF">2020-08-02T07:49:43Z</dcterms:modified>
</cp:coreProperties>
</file>